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Sukar" panose="020B0604020202020204" charset="0"/>
      <p:regular r:id="rId15"/>
    </p:embeddedFont>
    <p:embeddedFont>
      <p:font typeface="Sukar Bold" panose="020B0604020202020204" charset="0"/>
      <p:regular r:id="rId16"/>
    </p:embeddedFont>
    <p:embeddedFont>
      <p:font typeface="TAN Nimbus" charset="0"/>
      <p:regular r:id="rId17"/>
    </p:embeddedFont>
    <p:embeddedFont>
      <p:font typeface="Times New Roman Bold" panose="02020803070505020304" pitchFamily="18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483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thi Garige" userId="37e1447a23a3ed7a" providerId="LiveId" clId="{6CAD743B-DA84-4043-8769-16CCE52BB7E9}"/>
    <pc:docChg chg="undo custSel modSld">
      <pc:chgData name="Aarthi Garige" userId="37e1447a23a3ed7a" providerId="LiveId" clId="{6CAD743B-DA84-4043-8769-16CCE52BB7E9}" dt="2024-12-10T00:38:12.187" v="7" actId="14100"/>
      <pc:docMkLst>
        <pc:docMk/>
      </pc:docMkLst>
      <pc:sldChg chg="modSp mod">
        <pc:chgData name="Aarthi Garige" userId="37e1447a23a3ed7a" providerId="LiveId" clId="{6CAD743B-DA84-4043-8769-16CCE52BB7E9}" dt="2024-12-10T00:38:12.187" v="7" actId="14100"/>
        <pc:sldMkLst>
          <pc:docMk/>
          <pc:sldMk cId="0" sldId="258"/>
        </pc:sldMkLst>
        <pc:spChg chg="mod">
          <ac:chgData name="Aarthi Garige" userId="37e1447a23a3ed7a" providerId="LiveId" clId="{6CAD743B-DA84-4043-8769-16CCE52BB7E9}" dt="2024-12-10T00:38:12.187" v="7" actId="14100"/>
          <ac:spMkLst>
            <pc:docMk/>
            <pc:sldMk cId="0" sldId="258"/>
            <ac:spMk id="3" creationId="{00000000-0000-0000-0000-000000000000}"/>
          </ac:spMkLst>
        </pc:spChg>
        <pc:spChg chg="mod">
          <ac:chgData name="Aarthi Garige" userId="37e1447a23a3ed7a" providerId="LiveId" clId="{6CAD743B-DA84-4043-8769-16CCE52BB7E9}" dt="2024-12-10T00:37:49.408" v="6" actId="1076"/>
          <ac:spMkLst>
            <pc:docMk/>
            <pc:sldMk cId="0" sldId="258"/>
            <ac:spMk id="5" creationId="{00000000-0000-0000-0000-000000000000}"/>
          </ac:spMkLst>
        </pc:spChg>
      </pc:sldChg>
      <pc:sldChg chg="addSp delSp mod">
        <pc:chgData name="Aarthi Garige" userId="37e1447a23a3ed7a" providerId="LiveId" clId="{6CAD743B-DA84-4043-8769-16CCE52BB7E9}" dt="2024-12-10T00:36:37.546" v="1" actId="22"/>
        <pc:sldMkLst>
          <pc:docMk/>
          <pc:sldMk cId="0" sldId="268"/>
        </pc:sldMkLst>
        <pc:spChg chg="add del">
          <ac:chgData name="Aarthi Garige" userId="37e1447a23a3ed7a" providerId="LiveId" clId="{6CAD743B-DA84-4043-8769-16CCE52BB7E9}" dt="2024-12-10T00:36:37.546" v="1" actId="22"/>
          <ac:spMkLst>
            <pc:docMk/>
            <pc:sldMk cId="0" sldId="268"/>
            <ac:spMk id="4" creationId="{33BFA700-43F8-C3ED-0A03-77587866183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3.svg"/><Relationship Id="rId7" Type="http://schemas.openxmlformats.org/officeDocument/2006/relationships/image" Target="../media/image5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image" Target="../media/image35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3.svg"/><Relationship Id="rId7" Type="http://schemas.openxmlformats.org/officeDocument/2006/relationships/image" Target="../media/image5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7.svg"/><Relationship Id="rId10" Type="http://schemas.openxmlformats.org/officeDocument/2006/relationships/image" Target="../media/image54.png"/><Relationship Id="rId4" Type="http://schemas.openxmlformats.org/officeDocument/2006/relationships/image" Target="../media/image36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79575">
            <a:off x="4441069" y="983044"/>
            <a:ext cx="1130888" cy="437631"/>
          </a:xfrm>
          <a:custGeom>
            <a:avLst/>
            <a:gdLst/>
            <a:ahLst/>
            <a:cxnLst/>
            <a:rect l="l" t="t" r="r" b="b"/>
            <a:pathLst>
              <a:path w="1130888" h="437631">
                <a:moveTo>
                  <a:pt x="0" y="0"/>
                </a:moveTo>
                <a:lnTo>
                  <a:pt x="1130888" y="0"/>
                </a:lnTo>
                <a:lnTo>
                  <a:pt x="1130888" y="437631"/>
                </a:lnTo>
                <a:lnTo>
                  <a:pt x="0" y="437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179807">
            <a:off x="1390592" y="2767593"/>
            <a:ext cx="1425434" cy="1689403"/>
          </a:xfrm>
          <a:custGeom>
            <a:avLst/>
            <a:gdLst/>
            <a:ahLst/>
            <a:cxnLst/>
            <a:rect l="l" t="t" r="r" b="b"/>
            <a:pathLst>
              <a:path w="1425434" h="1689403">
                <a:moveTo>
                  <a:pt x="0" y="0"/>
                </a:moveTo>
                <a:lnTo>
                  <a:pt x="1425434" y="0"/>
                </a:lnTo>
                <a:lnTo>
                  <a:pt x="1425434" y="1689404"/>
                </a:lnTo>
                <a:lnTo>
                  <a:pt x="0" y="1689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30817">
            <a:off x="16545784" y="144980"/>
            <a:ext cx="1121550" cy="991042"/>
          </a:xfrm>
          <a:custGeom>
            <a:avLst/>
            <a:gdLst/>
            <a:ahLst/>
            <a:cxnLst/>
            <a:rect l="l" t="t" r="r" b="b"/>
            <a:pathLst>
              <a:path w="1121550" h="991042">
                <a:moveTo>
                  <a:pt x="0" y="0"/>
                </a:moveTo>
                <a:lnTo>
                  <a:pt x="1121549" y="0"/>
                </a:lnTo>
                <a:lnTo>
                  <a:pt x="1121549" y="991042"/>
                </a:lnTo>
                <a:lnTo>
                  <a:pt x="0" y="9910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843631">
            <a:off x="16662760" y="1426476"/>
            <a:ext cx="887597" cy="784313"/>
          </a:xfrm>
          <a:custGeom>
            <a:avLst/>
            <a:gdLst/>
            <a:ahLst/>
            <a:cxnLst/>
            <a:rect l="l" t="t" r="r" b="b"/>
            <a:pathLst>
              <a:path w="887597" h="784313">
                <a:moveTo>
                  <a:pt x="0" y="0"/>
                </a:moveTo>
                <a:lnTo>
                  <a:pt x="887597" y="0"/>
                </a:lnTo>
                <a:lnTo>
                  <a:pt x="887597" y="784313"/>
                </a:lnTo>
                <a:lnTo>
                  <a:pt x="0" y="7843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996344" y="9804633"/>
            <a:ext cx="819182" cy="715760"/>
          </a:xfrm>
          <a:custGeom>
            <a:avLst/>
            <a:gdLst/>
            <a:ahLst/>
            <a:cxnLst/>
            <a:rect l="l" t="t" r="r" b="b"/>
            <a:pathLst>
              <a:path w="819182" h="715760">
                <a:moveTo>
                  <a:pt x="0" y="0"/>
                </a:moveTo>
                <a:lnTo>
                  <a:pt x="819182" y="0"/>
                </a:lnTo>
                <a:lnTo>
                  <a:pt x="819182" y="715760"/>
                </a:lnTo>
                <a:lnTo>
                  <a:pt x="0" y="7157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8308637">
            <a:off x="15914079" y="3356193"/>
            <a:ext cx="1058818" cy="512203"/>
          </a:xfrm>
          <a:custGeom>
            <a:avLst/>
            <a:gdLst/>
            <a:ahLst/>
            <a:cxnLst/>
            <a:rect l="l" t="t" r="r" b="b"/>
            <a:pathLst>
              <a:path w="1058818" h="512203">
                <a:moveTo>
                  <a:pt x="0" y="0"/>
                </a:moveTo>
                <a:lnTo>
                  <a:pt x="1058818" y="0"/>
                </a:lnTo>
                <a:lnTo>
                  <a:pt x="1058818" y="512203"/>
                </a:lnTo>
                <a:lnTo>
                  <a:pt x="0" y="5122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177196" y="275742"/>
            <a:ext cx="4831250" cy="9735516"/>
          </a:xfrm>
          <a:custGeom>
            <a:avLst/>
            <a:gdLst/>
            <a:ahLst/>
            <a:cxnLst/>
            <a:rect l="l" t="t" r="r" b="b"/>
            <a:pathLst>
              <a:path w="4831250" h="9735516">
                <a:moveTo>
                  <a:pt x="0" y="0"/>
                </a:moveTo>
                <a:lnTo>
                  <a:pt x="4831249" y="0"/>
                </a:lnTo>
                <a:lnTo>
                  <a:pt x="4831249" y="9735515"/>
                </a:lnTo>
                <a:lnTo>
                  <a:pt x="0" y="97355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496503" y="6721053"/>
            <a:ext cx="395927" cy="395927"/>
          </a:xfrm>
          <a:custGeom>
            <a:avLst/>
            <a:gdLst/>
            <a:ahLst/>
            <a:cxnLst/>
            <a:rect l="l" t="t" r="r" b="b"/>
            <a:pathLst>
              <a:path w="395927" h="395927">
                <a:moveTo>
                  <a:pt x="0" y="0"/>
                </a:moveTo>
                <a:lnTo>
                  <a:pt x="395927" y="0"/>
                </a:lnTo>
                <a:lnTo>
                  <a:pt x="395927" y="395927"/>
                </a:lnTo>
                <a:lnTo>
                  <a:pt x="0" y="39592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490020" y="7328476"/>
            <a:ext cx="402410" cy="402410"/>
          </a:xfrm>
          <a:custGeom>
            <a:avLst/>
            <a:gdLst/>
            <a:ahLst/>
            <a:cxnLst/>
            <a:rect l="l" t="t" r="r" b="b"/>
            <a:pathLst>
              <a:path w="402410" h="402410">
                <a:moveTo>
                  <a:pt x="0" y="0"/>
                </a:moveTo>
                <a:lnTo>
                  <a:pt x="402410" y="0"/>
                </a:lnTo>
                <a:lnTo>
                  <a:pt x="402410" y="402410"/>
                </a:lnTo>
                <a:lnTo>
                  <a:pt x="0" y="40241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490020" y="7937008"/>
            <a:ext cx="433892" cy="433892"/>
          </a:xfrm>
          <a:custGeom>
            <a:avLst/>
            <a:gdLst/>
            <a:ahLst/>
            <a:cxnLst/>
            <a:rect l="l" t="t" r="r" b="b"/>
            <a:pathLst>
              <a:path w="433892" h="433892">
                <a:moveTo>
                  <a:pt x="0" y="0"/>
                </a:moveTo>
                <a:lnTo>
                  <a:pt x="433892" y="0"/>
                </a:lnTo>
                <a:lnTo>
                  <a:pt x="433892" y="433892"/>
                </a:lnTo>
                <a:lnTo>
                  <a:pt x="0" y="43389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992120" y="7378289"/>
            <a:ext cx="3972980" cy="37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1"/>
              </a:lnSpc>
            </a:pPr>
            <a:r>
              <a:rPr lang="en-US" sz="2677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@Aarthi Mudiraj Garige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26482" y="8022105"/>
            <a:ext cx="3257301" cy="393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7"/>
              </a:lnSpc>
            </a:pPr>
            <a:r>
              <a:rPr lang="en-US" sz="2812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@Manohar Lakavath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071897" y="7982027"/>
            <a:ext cx="403700" cy="403700"/>
          </a:xfrm>
          <a:custGeom>
            <a:avLst/>
            <a:gdLst/>
            <a:ahLst/>
            <a:cxnLst/>
            <a:rect l="l" t="t" r="r" b="b"/>
            <a:pathLst>
              <a:path w="403700" h="403700">
                <a:moveTo>
                  <a:pt x="0" y="0"/>
                </a:moveTo>
                <a:lnTo>
                  <a:pt x="403700" y="0"/>
                </a:lnTo>
                <a:lnTo>
                  <a:pt x="403700" y="403701"/>
                </a:lnTo>
                <a:lnTo>
                  <a:pt x="0" y="40370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992120" y="6760960"/>
            <a:ext cx="3257301" cy="393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7"/>
              </a:lnSpc>
            </a:pPr>
            <a:r>
              <a:rPr lang="en-US" sz="2812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@Kavya Kallem</a:t>
            </a:r>
          </a:p>
        </p:txBody>
      </p:sp>
      <p:sp>
        <p:nvSpPr>
          <p:cNvPr id="16" name="Freeform 16"/>
          <p:cNvSpPr/>
          <p:nvPr/>
        </p:nvSpPr>
        <p:spPr>
          <a:xfrm>
            <a:off x="9266811" y="6659901"/>
            <a:ext cx="421903" cy="421903"/>
          </a:xfrm>
          <a:custGeom>
            <a:avLst/>
            <a:gdLst/>
            <a:ahLst/>
            <a:cxnLst/>
            <a:rect l="l" t="t" r="r" b="b"/>
            <a:pathLst>
              <a:path w="421903" h="421903">
                <a:moveTo>
                  <a:pt x="0" y="0"/>
                </a:moveTo>
                <a:lnTo>
                  <a:pt x="421903" y="0"/>
                </a:lnTo>
                <a:lnTo>
                  <a:pt x="421903" y="421903"/>
                </a:lnTo>
                <a:lnTo>
                  <a:pt x="0" y="42190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0216106" y="7341210"/>
            <a:ext cx="407327" cy="407327"/>
          </a:xfrm>
          <a:custGeom>
            <a:avLst/>
            <a:gdLst/>
            <a:ahLst/>
            <a:cxnLst/>
            <a:rect l="l" t="t" r="r" b="b"/>
            <a:pathLst>
              <a:path w="407327" h="407327">
                <a:moveTo>
                  <a:pt x="0" y="0"/>
                </a:moveTo>
                <a:lnTo>
                  <a:pt x="407326" y="0"/>
                </a:lnTo>
                <a:lnTo>
                  <a:pt x="407326" y="407326"/>
                </a:lnTo>
                <a:lnTo>
                  <a:pt x="0" y="40732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2501698" y="4715041"/>
            <a:ext cx="4798850" cy="5571959"/>
          </a:xfrm>
          <a:custGeom>
            <a:avLst/>
            <a:gdLst/>
            <a:ahLst/>
            <a:cxnLst/>
            <a:rect l="l" t="t" r="r" b="b"/>
            <a:pathLst>
              <a:path w="4798850" h="5571959">
                <a:moveTo>
                  <a:pt x="0" y="0"/>
                </a:moveTo>
                <a:lnTo>
                  <a:pt x="4798850" y="0"/>
                </a:lnTo>
                <a:lnTo>
                  <a:pt x="4798850" y="5571959"/>
                </a:lnTo>
                <a:lnTo>
                  <a:pt x="0" y="557195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231946" y="5143500"/>
            <a:ext cx="4770596" cy="5143500"/>
          </a:xfrm>
          <a:custGeom>
            <a:avLst/>
            <a:gdLst/>
            <a:ahLst/>
            <a:cxnLst/>
            <a:rect l="l" t="t" r="r" b="b"/>
            <a:pathLst>
              <a:path w="4770596" h="5143500">
                <a:moveTo>
                  <a:pt x="0" y="0"/>
                </a:moveTo>
                <a:lnTo>
                  <a:pt x="4770597" y="0"/>
                </a:lnTo>
                <a:lnTo>
                  <a:pt x="477059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8113586" y="4716375"/>
            <a:ext cx="1014367" cy="1014367"/>
          </a:xfrm>
          <a:custGeom>
            <a:avLst/>
            <a:gdLst/>
            <a:ahLst/>
            <a:cxnLst/>
            <a:rect l="l" t="t" r="r" b="b"/>
            <a:pathLst>
              <a:path w="1014367" h="1014367">
                <a:moveTo>
                  <a:pt x="0" y="0"/>
                </a:moveTo>
                <a:lnTo>
                  <a:pt x="1014367" y="0"/>
                </a:lnTo>
                <a:lnTo>
                  <a:pt x="1014367" y="1014367"/>
                </a:lnTo>
                <a:lnTo>
                  <a:pt x="0" y="101436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6063926" y="6003781"/>
            <a:ext cx="2536985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Presented By: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20544" y="1663246"/>
            <a:ext cx="13459423" cy="195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64"/>
              </a:lnSpc>
            </a:pPr>
            <a:r>
              <a:rPr lang="en-US" sz="6633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Analysing Instagram Posts and Consumer Engagement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09999" y="3863398"/>
            <a:ext cx="1088051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Insights from </a:t>
            </a:r>
            <a:r>
              <a:rPr lang="en-US" sz="2799" dirty="0" err="1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analysing</a:t>
            </a:r>
            <a:r>
              <a:rPr lang="en-US" sz="2799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 19,669 Instagram posts to maximize engagement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179807">
            <a:off x="16719113" y="609630"/>
            <a:ext cx="771148" cy="913953"/>
          </a:xfrm>
          <a:custGeom>
            <a:avLst/>
            <a:gdLst/>
            <a:ahLst/>
            <a:cxnLst/>
            <a:rect l="l" t="t" r="r" b="b"/>
            <a:pathLst>
              <a:path w="771148" h="913953">
                <a:moveTo>
                  <a:pt x="0" y="0"/>
                </a:moveTo>
                <a:lnTo>
                  <a:pt x="771148" y="0"/>
                </a:lnTo>
                <a:lnTo>
                  <a:pt x="771148" y="913953"/>
                </a:lnTo>
                <a:lnTo>
                  <a:pt x="0" y="913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725999" y="9684312"/>
            <a:ext cx="854711" cy="746804"/>
          </a:xfrm>
          <a:custGeom>
            <a:avLst/>
            <a:gdLst/>
            <a:ahLst/>
            <a:cxnLst/>
            <a:rect l="l" t="t" r="r" b="b"/>
            <a:pathLst>
              <a:path w="854711" h="746804">
                <a:moveTo>
                  <a:pt x="0" y="0"/>
                </a:moveTo>
                <a:lnTo>
                  <a:pt x="854711" y="0"/>
                </a:lnTo>
                <a:lnTo>
                  <a:pt x="854711" y="746804"/>
                </a:lnTo>
                <a:lnTo>
                  <a:pt x="0" y="746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961225"/>
              </p:ext>
            </p:extLst>
          </p:nvPr>
        </p:nvGraphicFramePr>
        <p:xfrm>
          <a:off x="2133600" y="5788817"/>
          <a:ext cx="9829801" cy="4266873"/>
        </p:xfrm>
        <a:graphic>
          <a:graphicData uri="http://schemas.openxmlformats.org/drawingml/2006/table">
            <a:tbl>
              <a:tblPr/>
              <a:tblGrid>
                <a:gridCol w="2266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6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6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88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22291"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Sukar"/>
                          <a:ea typeface="Sukar"/>
                          <a:cs typeface="Sukar"/>
                          <a:sym typeface="Sukar"/>
                        </a:rPr>
                        <a:t>Influencer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Sukar"/>
                          <a:ea typeface="Sukar"/>
                          <a:cs typeface="Sukar"/>
                          <a:sym typeface="Sukar"/>
                        </a:rPr>
                        <a:t>R-squared (Likes)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Sukar"/>
                          <a:ea typeface="Sukar"/>
                          <a:cs typeface="Sukar"/>
                          <a:sym typeface="Sukar"/>
                        </a:rPr>
                        <a:t>R-squared (Comments)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Sukar"/>
                          <a:ea typeface="Sukar"/>
                          <a:cs typeface="Sukar"/>
                          <a:sym typeface="Sukar"/>
                        </a:rPr>
                        <a:t>Key Strategies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2291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Sukar"/>
                          <a:ea typeface="Sukar"/>
                          <a:cs typeface="Sukar"/>
                          <a:sym typeface="Sukar"/>
                        </a:rPr>
                        <a:t>Macro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Sukar"/>
                          <a:ea typeface="Sukar"/>
                          <a:cs typeface="Sukar"/>
                          <a:sym typeface="Sukar"/>
                        </a:rPr>
                        <a:t>0.868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Sukar"/>
                          <a:ea typeface="Sukar"/>
                          <a:cs typeface="Sukar"/>
                          <a:sym typeface="Sukar"/>
                        </a:rPr>
                        <a:t>0.864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Sukar"/>
                          <a:ea typeface="Sukar"/>
                          <a:cs typeface="Sukar"/>
                          <a:sym typeface="Sukar"/>
                        </a:rPr>
                        <a:t>Broad strategies; grow followers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2291"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Sukar"/>
                          <a:ea typeface="Sukar"/>
                          <a:cs typeface="Sukar"/>
                          <a:sym typeface="Sukar"/>
                        </a:rPr>
                        <a:t>Micro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Sukar"/>
                          <a:ea typeface="Sukar"/>
                          <a:cs typeface="Sukar"/>
                          <a:sym typeface="Sukar"/>
                        </a:rPr>
                        <a:t>0.059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Sukar"/>
                          <a:ea typeface="Sukar"/>
                          <a:cs typeface="Sukar"/>
                          <a:sym typeface="Sukar"/>
                        </a:rPr>
                        <a:t>0.021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Sukar"/>
                          <a:ea typeface="Sukar"/>
                          <a:cs typeface="Sukar"/>
                          <a:sym typeface="Sukar"/>
                        </a:rPr>
                        <a:t>Niche strategies; targeted hashtags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12954000" y="3433094"/>
            <a:ext cx="5042489" cy="6251218"/>
          </a:xfrm>
          <a:custGeom>
            <a:avLst/>
            <a:gdLst/>
            <a:ahLst/>
            <a:cxnLst/>
            <a:rect l="l" t="t" r="r" b="b"/>
            <a:pathLst>
              <a:path w="4759659" h="5526455">
                <a:moveTo>
                  <a:pt x="0" y="0"/>
                </a:moveTo>
                <a:lnTo>
                  <a:pt x="4759660" y="0"/>
                </a:lnTo>
                <a:lnTo>
                  <a:pt x="4759660" y="5526455"/>
                </a:lnTo>
                <a:lnTo>
                  <a:pt x="0" y="5526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01137">
            <a:off x="4507079" y="1447181"/>
            <a:ext cx="1523551" cy="956028"/>
          </a:xfrm>
          <a:custGeom>
            <a:avLst/>
            <a:gdLst/>
            <a:ahLst/>
            <a:cxnLst/>
            <a:rect l="l" t="t" r="r" b="b"/>
            <a:pathLst>
              <a:path w="1523551" h="956028">
                <a:moveTo>
                  <a:pt x="0" y="0"/>
                </a:moveTo>
                <a:lnTo>
                  <a:pt x="1523550" y="0"/>
                </a:lnTo>
                <a:lnTo>
                  <a:pt x="1523550" y="956028"/>
                </a:lnTo>
                <a:lnTo>
                  <a:pt x="0" y="9560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4310">
            <a:off x="619950" y="5729019"/>
            <a:ext cx="1196326" cy="1139501"/>
          </a:xfrm>
          <a:custGeom>
            <a:avLst/>
            <a:gdLst/>
            <a:ahLst/>
            <a:cxnLst/>
            <a:rect l="l" t="t" r="r" b="b"/>
            <a:pathLst>
              <a:path w="1196326" h="1139501">
                <a:moveTo>
                  <a:pt x="0" y="0"/>
                </a:moveTo>
                <a:lnTo>
                  <a:pt x="1196326" y="0"/>
                </a:lnTo>
                <a:lnTo>
                  <a:pt x="1196326" y="1139501"/>
                </a:lnTo>
                <a:lnTo>
                  <a:pt x="0" y="11395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95131" y="821610"/>
            <a:ext cx="9011126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Engagement Patterns: Micro vs. Macro Influencers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0531" y="1743359"/>
            <a:ext cx="3963829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Macro Influencers: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52400" y="2522050"/>
            <a:ext cx="14262617" cy="97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780"/>
              </a:lnSpc>
              <a:buFont typeface="Arial"/>
              <a:buChar char="•"/>
            </a:pPr>
            <a:r>
              <a:rPr lang="en-US" sz="3200" dirty="0">
                <a:solidFill>
                  <a:srgbClr val="15130D"/>
                </a:solidFill>
                <a:latin typeface="Sukar"/>
                <a:ea typeface="Sukar"/>
                <a:cs typeface="Sukar"/>
                <a:sym typeface="Sukar"/>
              </a:rPr>
              <a:t>Higher R-squared values (Likes: 0.868; Comments: 0.864).</a:t>
            </a:r>
          </a:p>
          <a:p>
            <a:pPr marL="755651" lvl="1" indent="-377825" algn="l">
              <a:lnSpc>
                <a:spcPts val="3780"/>
              </a:lnSpc>
              <a:buFont typeface="Arial"/>
              <a:buChar char="•"/>
            </a:pPr>
            <a:r>
              <a:rPr lang="en-US" sz="3200" dirty="0">
                <a:solidFill>
                  <a:srgbClr val="15130D"/>
                </a:solidFill>
                <a:latin typeface="Sukar"/>
                <a:ea typeface="Sukar"/>
                <a:cs typeface="Sukar"/>
                <a:sym typeface="Sukar"/>
              </a:rPr>
              <a:t>Engagement depends more on followers and broad engagement strategies.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7444" y="3750282"/>
            <a:ext cx="3896916" cy="594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Micro Influencers</a:t>
            </a:r>
            <a:r>
              <a:rPr lang="en-US" sz="4200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152400" y="4448375"/>
            <a:ext cx="12357140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7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Lower R-squared values (Likes: 0.059; Comments: 0.021).</a:t>
            </a:r>
          </a:p>
          <a:p>
            <a:pPr marL="755651" lvl="1" indent="-377825" algn="l">
              <a:lnSpc>
                <a:spcPts val="37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Engagement depends on niche strategies like targeted hashtags</a:t>
            </a:r>
            <a:r>
              <a:rPr lang="en-US" sz="3500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4274" y="153932"/>
            <a:ext cx="6312098" cy="598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3"/>
              </a:lnSpc>
              <a:spcBef>
                <a:spcPct val="0"/>
              </a:spcBef>
            </a:pPr>
            <a:r>
              <a:rPr lang="en-US" sz="4299" b="1" dirty="0">
                <a:solidFill>
                  <a:srgbClr val="9D755E"/>
                </a:solidFill>
                <a:latin typeface="Sukar Bold"/>
                <a:ea typeface="Sukar Bold"/>
                <a:cs typeface="Sukar Bold"/>
                <a:sym typeface="Sukar Bold"/>
              </a:rPr>
              <a:t>Micro vs. Macro Influencers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9870" y="1301444"/>
            <a:ext cx="16499430" cy="7133445"/>
            <a:chOff x="0" y="0"/>
            <a:chExt cx="4094163" cy="17700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4163" cy="1770091"/>
            </a:xfrm>
            <a:custGeom>
              <a:avLst/>
              <a:gdLst/>
              <a:ahLst/>
              <a:cxnLst/>
              <a:rect l="l" t="t" r="r" b="b"/>
              <a:pathLst>
                <a:path w="4094163" h="1770091">
                  <a:moveTo>
                    <a:pt x="23930" y="0"/>
                  </a:moveTo>
                  <a:lnTo>
                    <a:pt x="4070233" y="0"/>
                  </a:lnTo>
                  <a:cubicBezTo>
                    <a:pt x="4076579" y="0"/>
                    <a:pt x="4082666" y="2521"/>
                    <a:pt x="4087154" y="7009"/>
                  </a:cubicBezTo>
                  <a:cubicBezTo>
                    <a:pt x="4091642" y="11497"/>
                    <a:pt x="4094163" y="17584"/>
                    <a:pt x="4094163" y="23930"/>
                  </a:cubicBezTo>
                  <a:lnTo>
                    <a:pt x="4094163" y="1746160"/>
                  </a:lnTo>
                  <a:cubicBezTo>
                    <a:pt x="4094163" y="1759377"/>
                    <a:pt x="4083449" y="1770091"/>
                    <a:pt x="4070233" y="1770091"/>
                  </a:cubicBezTo>
                  <a:lnTo>
                    <a:pt x="23930" y="1770091"/>
                  </a:lnTo>
                  <a:cubicBezTo>
                    <a:pt x="10714" y="1770091"/>
                    <a:pt x="0" y="1759377"/>
                    <a:pt x="0" y="1746160"/>
                  </a:cubicBezTo>
                  <a:lnTo>
                    <a:pt x="0" y="23930"/>
                  </a:lnTo>
                  <a:cubicBezTo>
                    <a:pt x="0" y="10714"/>
                    <a:pt x="10714" y="0"/>
                    <a:pt x="23930" y="0"/>
                  </a:cubicBezTo>
                  <a:close/>
                </a:path>
              </a:pathLst>
            </a:custGeom>
            <a:solidFill>
              <a:srgbClr val="FFEFDF"/>
            </a:solidFill>
            <a:ln w="38100" cap="rnd">
              <a:solidFill>
                <a:srgbClr val="FFE0C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094163" cy="17986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3056803">
            <a:off x="658876" y="1282789"/>
            <a:ext cx="1215457" cy="587977"/>
          </a:xfrm>
          <a:custGeom>
            <a:avLst/>
            <a:gdLst/>
            <a:ahLst/>
            <a:cxnLst/>
            <a:rect l="l" t="t" r="r" b="b"/>
            <a:pathLst>
              <a:path w="1215457" h="587977">
                <a:moveTo>
                  <a:pt x="0" y="0"/>
                </a:moveTo>
                <a:lnTo>
                  <a:pt x="1215457" y="0"/>
                </a:lnTo>
                <a:lnTo>
                  <a:pt x="1215457" y="587977"/>
                </a:lnTo>
                <a:lnTo>
                  <a:pt x="0" y="587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888933"/>
            <a:ext cx="15704959" cy="444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Data drives impact: Analysing Instagram data unveiled powerful strategies for boosting engagement.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Timing is everything: Posting at the right time dramatically increases Likes and Comments.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Details matter: Small elements like hashtags, captions, and punctuation create measurable engagement effects.</a:t>
            </a:r>
          </a:p>
          <a:p>
            <a:pPr algn="just">
              <a:lnSpc>
                <a:spcPts val="5040"/>
              </a:lnSpc>
            </a:pPr>
            <a:endParaRPr lang="en-US" sz="3600" dirty="0">
              <a:solidFill>
                <a:srgbClr val="000000"/>
              </a:solidFill>
              <a:latin typeface="Sukar"/>
              <a:ea typeface="Sukar"/>
              <a:cs typeface="Sukar"/>
              <a:sym typeface="Sukar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562175" y="5859960"/>
            <a:ext cx="4697125" cy="4427040"/>
          </a:xfrm>
          <a:custGeom>
            <a:avLst/>
            <a:gdLst/>
            <a:ahLst/>
            <a:cxnLst/>
            <a:rect l="l" t="t" r="r" b="b"/>
            <a:pathLst>
              <a:path w="4697125" h="4427040">
                <a:moveTo>
                  <a:pt x="0" y="0"/>
                </a:moveTo>
                <a:lnTo>
                  <a:pt x="4697125" y="0"/>
                </a:lnTo>
                <a:lnTo>
                  <a:pt x="4697125" y="4427040"/>
                </a:lnTo>
                <a:lnTo>
                  <a:pt x="0" y="442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766173" y="1839606"/>
            <a:ext cx="559296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9D755E"/>
                </a:solidFill>
                <a:latin typeface="Sukar Bold"/>
                <a:ea typeface="Sukar Bold"/>
                <a:cs typeface="Sukar Bold"/>
                <a:sym typeface="Sukar Bold"/>
              </a:rPr>
              <a:t>Lessons from the Project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3547" y="1576778"/>
            <a:ext cx="17557365" cy="7178862"/>
            <a:chOff x="0" y="0"/>
            <a:chExt cx="4356679" cy="17813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679" cy="1781361"/>
            </a:xfrm>
            <a:custGeom>
              <a:avLst/>
              <a:gdLst/>
              <a:ahLst/>
              <a:cxnLst/>
              <a:rect l="l" t="t" r="r" b="b"/>
              <a:pathLst>
                <a:path w="4356679" h="1781361">
                  <a:moveTo>
                    <a:pt x="22488" y="0"/>
                  </a:moveTo>
                  <a:lnTo>
                    <a:pt x="4334190" y="0"/>
                  </a:lnTo>
                  <a:cubicBezTo>
                    <a:pt x="4340154" y="0"/>
                    <a:pt x="4345875" y="2369"/>
                    <a:pt x="4350092" y="6587"/>
                  </a:cubicBezTo>
                  <a:cubicBezTo>
                    <a:pt x="4354309" y="10804"/>
                    <a:pt x="4356679" y="16524"/>
                    <a:pt x="4356679" y="22488"/>
                  </a:cubicBezTo>
                  <a:lnTo>
                    <a:pt x="4356679" y="1758872"/>
                  </a:lnTo>
                  <a:cubicBezTo>
                    <a:pt x="4356679" y="1764836"/>
                    <a:pt x="4354309" y="1770556"/>
                    <a:pt x="4350092" y="1774774"/>
                  </a:cubicBezTo>
                  <a:cubicBezTo>
                    <a:pt x="4345875" y="1778991"/>
                    <a:pt x="4340154" y="1781361"/>
                    <a:pt x="4334190" y="1781361"/>
                  </a:cubicBezTo>
                  <a:lnTo>
                    <a:pt x="22488" y="1781361"/>
                  </a:lnTo>
                  <a:cubicBezTo>
                    <a:pt x="16524" y="1781361"/>
                    <a:pt x="10804" y="1778991"/>
                    <a:pt x="6587" y="1774774"/>
                  </a:cubicBezTo>
                  <a:cubicBezTo>
                    <a:pt x="2369" y="1770556"/>
                    <a:pt x="0" y="1764836"/>
                    <a:pt x="0" y="1758872"/>
                  </a:cubicBezTo>
                  <a:lnTo>
                    <a:pt x="0" y="22488"/>
                  </a:lnTo>
                  <a:cubicBezTo>
                    <a:pt x="0" y="16524"/>
                    <a:pt x="2369" y="10804"/>
                    <a:pt x="6587" y="6587"/>
                  </a:cubicBezTo>
                  <a:cubicBezTo>
                    <a:pt x="10804" y="2369"/>
                    <a:pt x="16524" y="0"/>
                    <a:pt x="22488" y="0"/>
                  </a:cubicBezTo>
                  <a:close/>
                </a:path>
              </a:pathLst>
            </a:custGeom>
            <a:solidFill>
              <a:srgbClr val="FFEFDF"/>
            </a:solidFill>
            <a:ln w="38100" cap="rnd">
              <a:solidFill>
                <a:srgbClr val="FFE0C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356679" cy="1809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9149" y="3047106"/>
            <a:ext cx="17166161" cy="401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6782" lvl="1" indent="-308391" algn="just">
              <a:lnSpc>
                <a:spcPts val="3999"/>
              </a:lnSpc>
              <a:buFont typeface="Arial"/>
              <a:buChar char="•"/>
            </a:pPr>
            <a:r>
              <a:rPr lang="en-US" sz="2856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Followers: Strongest predictor, increasing Likes by 0.048 per follower and Comments by 0.0016 per follower.</a:t>
            </a:r>
          </a:p>
          <a:p>
            <a:pPr marL="616782" lvl="1" indent="-308391" algn="just">
              <a:lnSpc>
                <a:spcPts val="3999"/>
              </a:lnSpc>
              <a:buFont typeface="Arial"/>
              <a:buChar char="•"/>
            </a:pPr>
            <a:r>
              <a:rPr lang="en-US" sz="2856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Optimal Timing: Afternoon posts (12 PM–4 PM) get the highest engagement; avoid late-night posts.</a:t>
            </a:r>
          </a:p>
          <a:p>
            <a:pPr marL="616782" lvl="1" indent="-308391" algn="just">
              <a:lnSpc>
                <a:spcPts val="3999"/>
              </a:lnSpc>
              <a:buFont typeface="Arial"/>
              <a:buChar char="•"/>
            </a:pPr>
            <a:r>
              <a:rPr lang="en-US" sz="2856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Content Type: Photos outperform videos with 2,576 average Likes vs. 1,769 for videos.</a:t>
            </a:r>
          </a:p>
          <a:p>
            <a:pPr marL="616782" lvl="1" indent="-308391" algn="just">
              <a:lnSpc>
                <a:spcPts val="3999"/>
              </a:lnSpc>
              <a:buFont typeface="Arial"/>
              <a:buChar char="•"/>
            </a:pPr>
            <a:r>
              <a:rPr lang="en-US" sz="2856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Seasonal Trends: April posts see the highest engagement; avoid low-performing months like August and September.</a:t>
            </a:r>
          </a:p>
          <a:p>
            <a:pPr marL="616782" lvl="1" indent="-308391" algn="just">
              <a:lnSpc>
                <a:spcPts val="3999"/>
              </a:lnSpc>
              <a:buFont typeface="Arial"/>
              <a:buChar char="•"/>
            </a:pPr>
            <a:r>
              <a:rPr lang="en-US" sz="2856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Interactive Captions: Engagement-focused keywords boost Likes by 119.43 and Comments by 53.89 on average.</a:t>
            </a:r>
          </a:p>
          <a:p>
            <a:pPr marL="616782" lvl="1" indent="-308391" algn="just">
              <a:lnSpc>
                <a:spcPts val="3999"/>
              </a:lnSpc>
              <a:buFont typeface="Arial"/>
              <a:buChar char="•"/>
            </a:pPr>
            <a:r>
              <a:rPr lang="en-US" sz="2856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Hashtag Strategy: Moderate usage increases engagement by 1.6x, especially for micro influencers.</a:t>
            </a:r>
          </a:p>
          <a:p>
            <a:pPr marL="616782" lvl="1" indent="-308391" algn="just">
              <a:lnSpc>
                <a:spcPts val="3999"/>
              </a:lnSpc>
              <a:buFont typeface="Arial"/>
              <a:buChar char="•"/>
            </a:pPr>
            <a:r>
              <a:rPr lang="en-US" sz="2856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Macro vs. Micro: Macro influencers should focus on followers; micro influencers excel with targeted hashtags.</a:t>
            </a:r>
          </a:p>
        </p:txBody>
      </p:sp>
      <p:sp>
        <p:nvSpPr>
          <p:cNvPr id="6" name="Freeform 6"/>
          <p:cNvSpPr/>
          <p:nvPr/>
        </p:nvSpPr>
        <p:spPr>
          <a:xfrm rot="1509091">
            <a:off x="14944654" y="7151024"/>
            <a:ext cx="2893990" cy="2760143"/>
          </a:xfrm>
          <a:custGeom>
            <a:avLst/>
            <a:gdLst/>
            <a:ahLst/>
            <a:cxnLst/>
            <a:rect l="l" t="t" r="r" b="b"/>
            <a:pathLst>
              <a:path w="2893990" h="2760143">
                <a:moveTo>
                  <a:pt x="0" y="0"/>
                </a:moveTo>
                <a:lnTo>
                  <a:pt x="2893990" y="0"/>
                </a:lnTo>
                <a:lnTo>
                  <a:pt x="2893990" y="2760143"/>
                </a:lnTo>
                <a:lnTo>
                  <a:pt x="0" y="2760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792955" y="571500"/>
            <a:ext cx="2808245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 dirty="0">
                <a:solidFill>
                  <a:srgbClr val="9D755E"/>
                </a:solidFill>
                <a:latin typeface="Sukar Bold"/>
                <a:ea typeface="Sukar Bold"/>
                <a:cs typeface="Sukar Bold"/>
                <a:sym typeface="Sukar Bold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57557" y="1888231"/>
            <a:ext cx="690919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Maximize Your Instagram Engagement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99956" y="3821617"/>
            <a:ext cx="9888736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  <a:spcBef>
                <a:spcPct val="0"/>
              </a:spcBef>
            </a:pPr>
            <a:r>
              <a:rPr lang="en-US" sz="15000" b="1">
                <a:solidFill>
                  <a:srgbClr val="593B1C"/>
                </a:solidFill>
                <a:latin typeface="Sukar Bold"/>
                <a:ea typeface="Sukar Bold"/>
                <a:cs typeface="Sukar Bold"/>
                <a:sym typeface="Sukar Bold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694257">
            <a:off x="1260585" y="926346"/>
            <a:ext cx="1542296" cy="1827906"/>
          </a:xfrm>
          <a:custGeom>
            <a:avLst/>
            <a:gdLst/>
            <a:ahLst/>
            <a:cxnLst/>
            <a:rect l="l" t="t" r="r" b="b"/>
            <a:pathLst>
              <a:path w="1542296" h="1827906">
                <a:moveTo>
                  <a:pt x="0" y="0"/>
                </a:moveTo>
                <a:lnTo>
                  <a:pt x="1542296" y="0"/>
                </a:lnTo>
                <a:lnTo>
                  <a:pt x="1542296" y="1827906"/>
                </a:lnTo>
                <a:lnTo>
                  <a:pt x="0" y="1827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170186" y="2118790"/>
            <a:ext cx="5117814" cy="5480925"/>
          </a:xfrm>
          <a:custGeom>
            <a:avLst/>
            <a:gdLst/>
            <a:ahLst/>
            <a:cxnLst/>
            <a:rect l="l" t="t" r="r" b="b"/>
            <a:pathLst>
              <a:path w="5117814" h="5480925">
                <a:moveTo>
                  <a:pt x="0" y="0"/>
                </a:moveTo>
                <a:lnTo>
                  <a:pt x="5117814" y="0"/>
                </a:lnTo>
                <a:lnTo>
                  <a:pt x="5117814" y="5480925"/>
                </a:lnTo>
                <a:lnTo>
                  <a:pt x="0" y="548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4139" y="3031716"/>
            <a:ext cx="12838989" cy="5972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0457" lvl="1" indent="-405229" algn="l">
              <a:lnSpc>
                <a:spcPts val="5255"/>
              </a:lnSpc>
              <a:buFont typeface="Arial"/>
              <a:buChar char="•"/>
            </a:pPr>
            <a:r>
              <a:rPr lang="en-US" sz="3753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This project aimed to identify factors influencing Instagram engagement, specifically Likes and Comments.</a:t>
            </a:r>
          </a:p>
          <a:p>
            <a:pPr algn="l">
              <a:lnSpc>
                <a:spcPts val="5255"/>
              </a:lnSpc>
            </a:pPr>
            <a:endParaRPr lang="en-US" sz="3753">
              <a:solidFill>
                <a:srgbClr val="000000"/>
              </a:solidFill>
              <a:latin typeface="Sukar"/>
              <a:ea typeface="Sukar"/>
              <a:cs typeface="Sukar"/>
              <a:sym typeface="Sukar"/>
            </a:endParaRPr>
          </a:p>
          <a:p>
            <a:pPr marL="810457" lvl="1" indent="-405229" algn="l">
              <a:lnSpc>
                <a:spcPts val="5255"/>
              </a:lnSpc>
              <a:buFont typeface="Arial"/>
              <a:buChar char="•"/>
            </a:pPr>
            <a:r>
              <a:rPr lang="en-US" sz="3753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We analysed 19,681 posts using regression models, focusing on variables like follower count, post timing, content type, and hashtags.</a:t>
            </a:r>
          </a:p>
          <a:p>
            <a:pPr algn="l">
              <a:lnSpc>
                <a:spcPts val="5255"/>
              </a:lnSpc>
            </a:pPr>
            <a:endParaRPr lang="en-US" sz="3753">
              <a:solidFill>
                <a:srgbClr val="000000"/>
              </a:solidFill>
              <a:latin typeface="Sukar"/>
              <a:ea typeface="Sukar"/>
              <a:cs typeface="Sukar"/>
              <a:sym typeface="Sukar"/>
            </a:endParaRPr>
          </a:p>
          <a:p>
            <a:pPr marL="810457" lvl="1" indent="-405229" algn="l">
              <a:lnSpc>
                <a:spcPts val="5255"/>
              </a:lnSpc>
              <a:buFont typeface="Arial"/>
              <a:buChar char="•"/>
            </a:pPr>
            <a:r>
              <a:rPr lang="en-US" sz="3753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The goal is to provide actionable insights for social media influencers to enhance their strategies.</a:t>
            </a:r>
          </a:p>
        </p:txBody>
      </p:sp>
      <p:sp>
        <p:nvSpPr>
          <p:cNvPr id="5" name="Freeform 5"/>
          <p:cNvSpPr/>
          <p:nvPr/>
        </p:nvSpPr>
        <p:spPr>
          <a:xfrm>
            <a:off x="13443128" y="1348740"/>
            <a:ext cx="1549524" cy="2330111"/>
          </a:xfrm>
          <a:custGeom>
            <a:avLst/>
            <a:gdLst/>
            <a:ahLst/>
            <a:cxnLst/>
            <a:rect l="l" t="t" r="r" b="b"/>
            <a:pathLst>
              <a:path w="1549524" h="2330111">
                <a:moveTo>
                  <a:pt x="0" y="0"/>
                </a:moveTo>
                <a:lnTo>
                  <a:pt x="1549524" y="0"/>
                </a:lnTo>
                <a:lnTo>
                  <a:pt x="1549524" y="2330111"/>
                </a:lnTo>
                <a:lnTo>
                  <a:pt x="0" y="23301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64412" y="1104900"/>
            <a:ext cx="401495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4200" b="1" u="none" strike="noStrike">
                <a:solidFill>
                  <a:srgbClr val="9D755E"/>
                </a:solidFill>
                <a:latin typeface="Sukar Bold"/>
                <a:ea typeface="Sukar Bold"/>
                <a:cs typeface="Sukar Bold"/>
                <a:sym typeface="Sukar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59627" y="2166415"/>
            <a:ext cx="3192066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3500" b="1">
                <a:solidFill>
                  <a:srgbClr val="9D755E"/>
                </a:solidFill>
                <a:latin typeface="Sukar Bold"/>
                <a:ea typeface="Sukar Bold"/>
                <a:cs typeface="Sukar Bold"/>
                <a:sym typeface="Sukar Bold"/>
              </a:rPr>
              <a:t>Project Overview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694257">
            <a:off x="1260585" y="926346"/>
            <a:ext cx="1542296" cy="1827906"/>
          </a:xfrm>
          <a:custGeom>
            <a:avLst/>
            <a:gdLst/>
            <a:ahLst/>
            <a:cxnLst/>
            <a:rect l="l" t="t" r="r" b="b"/>
            <a:pathLst>
              <a:path w="1542296" h="1827906">
                <a:moveTo>
                  <a:pt x="0" y="0"/>
                </a:moveTo>
                <a:lnTo>
                  <a:pt x="1542296" y="0"/>
                </a:lnTo>
                <a:lnTo>
                  <a:pt x="1542296" y="1827906"/>
                </a:lnTo>
                <a:lnTo>
                  <a:pt x="0" y="1827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14400" y="3402190"/>
            <a:ext cx="17373600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33"/>
              </a:lnSpc>
            </a:pPr>
            <a:r>
              <a:rPr lang="en-US" sz="3024" b="1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Structured Approach: </a:t>
            </a:r>
          </a:p>
          <a:p>
            <a:pPr marL="652942" lvl="1" indent="-326471" algn="l">
              <a:lnSpc>
                <a:spcPts val="4233"/>
              </a:lnSpc>
              <a:buFont typeface="Arial"/>
              <a:buChar char="•"/>
            </a:pPr>
            <a:r>
              <a:rPr lang="en-US" sz="3024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Followed CRISP-DM methodology for systematic and reliable analysis.</a:t>
            </a:r>
          </a:p>
          <a:p>
            <a:pPr algn="l">
              <a:lnSpc>
                <a:spcPts val="4233"/>
              </a:lnSpc>
            </a:pPr>
            <a:r>
              <a:rPr lang="en-US" sz="3024" b="1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Key Steps:</a:t>
            </a:r>
          </a:p>
          <a:p>
            <a:pPr marL="652942" lvl="1" indent="-326471" algn="l">
              <a:lnSpc>
                <a:spcPts val="4233"/>
              </a:lnSpc>
              <a:buFont typeface="Arial"/>
              <a:buChar char="•"/>
            </a:pPr>
            <a:r>
              <a:rPr lang="en-US" sz="3024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Data Cleaning: Addressed missing values, outliers, and inconsistencies for robust dataset preparation.</a:t>
            </a:r>
          </a:p>
          <a:p>
            <a:pPr marL="652942" lvl="1" indent="-326471" algn="l">
              <a:lnSpc>
                <a:spcPts val="4233"/>
              </a:lnSpc>
              <a:buFont typeface="Arial"/>
              <a:buChar char="•"/>
            </a:pPr>
            <a:r>
              <a:rPr lang="en-US" sz="3024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Feature Engineering: Introduced variables like hashtag density and engagement ratio to enhance analysis.</a:t>
            </a:r>
          </a:p>
          <a:p>
            <a:pPr marL="652942" lvl="1" indent="-326471" algn="l">
              <a:lnSpc>
                <a:spcPts val="4233"/>
              </a:lnSpc>
              <a:buFont typeface="Arial"/>
              <a:buChar char="•"/>
            </a:pPr>
            <a:r>
              <a:rPr lang="en-US" sz="3024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Regression Modeling: Applied linear regression to analyze Likes and Comments as engagement metrics.</a:t>
            </a:r>
          </a:p>
          <a:p>
            <a:pPr algn="l">
              <a:lnSpc>
                <a:spcPts val="4233"/>
              </a:lnSpc>
            </a:pPr>
            <a:r>
              <a:rPr lang="en-US" sz="3024" b="1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Influencer Segmentation:</a:t>
            </a:r>
          </a:p>
          <a:p>
            <a:pPr marL="652942" lvl="1" indent="-326471" algn="l">
              <a:lnSpc>
                <a:spcPts val="4233"/>
              </a:lnSpc>
              <a:buFont typeface="Arial"/>
              <a:buChar char="•"/>
            </a:pPr>
            <a:r>
              <a:rPr lang="en-US" sz="3024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Micro Influencers: &lt;50,000 followers – focused on hashtags and tagging strategies.</a:t>
            </a:r>
          </a:p>
          <a:p>
            <a:pPr marL="652942" lvl="1" indent="-326471" algn="l">
              <a:lnSpc>
                <a:spcPts val="4233"/>
              </a:lnSpc>
              <a:buFont typeface="Arial"/>
              <a:buChar char="•"/>
            </a:pPr>
            <a:r>
              <a:rPr lang="en-US" sz="3024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Macro Influencers: &gt;50,000 followers – emphasized follower base and timing.</a:t>
            </a:r>
          </a:p>
          <a:p>
            <a:pPr algn="l">
              <a:lnSpc>
                <a:spcPts val="4233"/>
              </a:lnSpc>
            </a:pPr>
            <a:r>
              <a:rPr lang="en-US" sz="3024" b="1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Key Variables:</a:t>
            </a:r>
          </a:p>
          <a:p>
            <a:pPr marL="652942" lvl="1" indent="-326471" algn="l">
              <a:lnSpc>
                <a:spcPts val="4233"/>
              </a:lnSpc>
              <a:buFont typeface="Arial"/>
              <a:buChar char="•"/>
            </a:pPr>
            <a:r>
              <a:rPr lang="en-US" sz="3024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Numerical: Followers, Following, Text Length, Mentions.</a:t>
            </a:r>
          </a:p>
          <a:p>
            <a:pPr marL="652942" lvl="1" indent="-326471" algn="l">
              <a:lnSpc>
                <a:spcPts val="4233"/>
              </a:lnSpc>
              <a:buFont typeface="Arial"/>
              <a:buChar char="•"/>
            </a:pPr>
            <a:r>
              <a:rPr lang="en-US" sz="3024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Categorical: Post Timing, Day of Week, Month, and Post Type.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4412" y="1104900"/>
            <a:ext cx="401495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4200" b="1">
                <a:solidFill>
                  <a:srgbClr val="9D755E"/>
                </a:solidFill>
                <a:latin typeface="Sukar Bold"/>
                <a:ea typeface="Sukar Bold"/>
                <a:cs typeface="Sukar Bold"/>
                <a:sym typeface="Sukar Bold"/>
              </a:rPr>
              <a:t>METHODOLOGY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28800" y="2132260"/>
            <a:ext cx="6192321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9D755E"/>
                </a:solidFill>
                <a:latin typeface="Sukar Bold"/>
                <a:ea typeface="Sukar Bold"/>
                <a:cs typeface="Sukar Bold"/>
                <a:sym typeface="Sukar Bold"/>
              </a:rPr>
              <a:t>How We Conducted Our 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32315" y="7052289"/>
            <a:ext cx="1830403" cy="1484915"/>
          </a:xfrm>
          <a:custGeom>
            <a:avLst/>
            <a:gdLst/>
            <a:ahLst/>
            <a:cxnLst/>
            <a:rect l="l" t="t" r="r" b="b"/>
            <a:pathLst>
              <a:path w="1830403" h="1484915">
                <a:moveTo>
                  <a:pt x="0" y="0"/>
                </a:moveTo>
                <a:lnTo>
                  <a:pt x="1830403" y="0"/>
                </a:lnTo>
                <a:lnTo>
                  <a:pt x="1830403" y="1484915"/>
                </a:lnTo>
                <a:lnTo>
                  <a:pt x="0" y="1484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85680" y="7052289"/>
            <a:ext cx="1873686" cy="1936626"/>
          </a:xfrm>
          <a:custGeom>
            <a:avLst/>
            <a:gdLst/>
            <a:ahLst/>
            <a:cxnLst/>
            <a:rect l="l" t="t" r="r" b="b"/>
            <a:pathLst>
              <a:path w="1873686" h="1936626">
                <a:moveTo>
                  <a:pt x="0" y="0"/>
                </a:moveTo>
                <a:lnTo>
                  <a:pt x="1873685" y="0"/>
                </a:lnTo>
                <a:lnTo>
                  <a:pt x="1873685" y="1936626"/>
                </a:lnTo>
                <a:lnTo>
                  <a:pt x="0" y="1936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854715" y="7052289"/>
            <a:ext cx="2465713" cy="1677712"/>
          </a:xfrm>
          <a:custGeom>
            <a:avLst/>
            <a:gdLst/>
            <a:ahLst/>
            <a:cxnLst/>
            <a:rect l="l" t="t" r="r" b="b"/>
            <a:pathLst>
              <a:path w="2465713" h="1677712">
                <a:moveTo>
                  <a:pt x="0" y="0"/>
                </a:moveTo>
                <a:lnTo>
                  <a:pt x="2465714" y="0"/>
                </a:lnTo>
                <a:lnTo>
                  <a:pt x="2465714" y="1677713"/>
                </a:lnTo>
                <a:lnTo>
                  <a:pt x="0" y="1677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148370" y="7052289"/>
            <a:ext cx="1798016" cy="1804784"/>
          </a:xfrm>
          <a:custGeom>
            <a:avLst/>
            <a:gdLst/>
            <a:ahLst/>
            <a:cxnLst/>
            <a:rect l="l" t="t" r="r" b="b"/>
            <a:pathLst>
              <a:path w="1798016" h="1804784">
                <a:moveTo>
                  <a:pt x="0" y="0"/>
                </a:moveTo>
                <a:lnTo>
                  <a:pt x="1798015" y="0"/>
                </a:lnTo>
                <a:lnTo>
                  <a:pt x="1798015" y="1804784"/>
                </a:lnTo>
                <a:lnTo>
                  <a:pt x="0" y="1804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835375" y="7158597"/>
            <a:ext cx="2452625" cy="1272299"/>
          </a:xfrm>
          <a:custGeom>
            <a:avLst/>
            <a:gdLst/>
            <a:ahLst/>
            <a:cxnLst/>
            <a:rect l="l" t="t" r="r" b="b"/>
            <a:pathLst>
              <a:path w="2452625" h="1272299">
                <a:moveTo>
                  <a:pt x="0" y="0"/>
                </a:moveTo>
                <a:lnTo>
                  <a:pt x="2452625" y="0"/>
                </a:lnTo>
                <a:lnTo>
                  <a:pt x="2452625" y="1272299"/>
                </a:lnTo>
                <a:lnTo>
                  <a:pt x="0" y="12722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99066" y="6963152"/>
            <a:ext cx="2306304" cy="1574052"/>
          </a:xfrm>
          <a:custGeom>
            <a:avLst/>
            <a:gdLst/>
            <a:ahLst/>
            <a:cxnLst/>
            <a:rect l="l" t="t" r="r" b="b"/>
            <a:pathLst>
              <a:path w="2306304" h="1574052">
                <a:moveTo>
                  <a:pt x="0" y="0"/>
                </a:moveTo>
                <a:lnTo>
                  <a:pt x="2306304" y="0"/>
                </a:lnTo>
                <a:lnTo>
                  <a:pt x="2306304" y="1574052"/>
                </a:lnTo>
                <a:lnTo>
                  <a:pt x="0" y="15740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93211" y="2043365"/>
            <a:ext cx="2425660" cy="1064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  <a:spcBef>
                <a:spcPct val="0"/>
              </a:spcBef>
            </a:pPr>
            <a:r>
              <a:rPr lang="en-US" sz="3071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Business </a:t>
            </a:r>
          </a:p>
          <a:p>
            <a:pPr algn="ctr">
              <a:lnSpc>
                <a:spcPts val="4300"/>
              </a:lnSpc>
              <a:spcBef>
                <a:spcPct val="0"/>
              </a:spcBef>
            </a:pPr>
            <a:r>
              <a:rPr lang="en-US" sz="3071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Understanding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34547" y="2043365"/>
            <a:ext cx="2425660" cy="1064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  <a:spcBef>
                <a:spcPct val="0"/>
              </a:spcBef>
            </a:pPr>
            <a:r>
              <a:rPr lang="en-US" sz="3071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Data </a:t>
            </a:r>
          </a:p>
          <a:p>
            <a:pPr algn="ctr">
              <a:lnSpc>
                <a:spcPts val="4300"/>
              </a:lnSpc>
              <a:spcBef>
                <a:spcPct val="0"/>
              </a:spcBef>
            </a:pPr>
            <a:r>
              <a:rPr lang="en-US" sz="3071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Understanding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86210" y="2043365"/>
            <a:ext cx="1907381" cy="1064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  <a:spcBef>
                <a:spcPct val="0"/>
              </a:spcBef>
            </a:pPr>
            <a:r>
              <a:rPr lang="en-US" sz="3071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Data </a:t>
            </a:r>
          </a:p>
          <a:p>
            <a:pPr algn="ctr">
              <a:lnSpc>
                <a:spcPts val="4300"/>
              </a:lnSpc>
              <a:spcBef>
                <a:spcPct val="0"/>
              </a:spcBef>
            </a:pPr>
            <a:r>
              <a:rPr lang="en-US" sz="3071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Preparation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7227" y="2082373"/>
            <a:ext cx="166081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  <a:spcBef>
                <a:spcPct val="0"/>
              </a:spcBef>
            </a:pPr>
            <a:r>
              <a:rPr lang="en-US" sz="3071" b="1" dirty="0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Modeling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49459" y="2082373"/>
            <a:ext cx="1705689" cy="52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  <a:spcBef>
                <a:spcPct val="0"/>
              </a:spcBef>
            </a:pPr>
            <a:r>
              <a:rPr lang="en-US" sz="3071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Evaluation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94981" y="2082373"/>
            <a:ext cx="1996083" cy="52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  <a:spcBef>
                <a:spcPct val="0"/>
              </a:spcBef>
            </a:pPr>
            <a:r>
              <a:rPr lang="en-US" sz="3071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Deployment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77019" y="4477567"/>
            <a:ext cx="2841308" cy="138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2661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Cleaning</a:t>
            </a:r>
          </a:p>
          <a:p>
            <a:pPr algn="ctr">
              <a:lnSpc>
                <a:spcPts val="3725"/>
              </a:lnSpc>
            </a:pPr>
            <a:r>
              <a:rPr lang="en-US" sz="2661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Outliers</a:t>
            </a:r>
          </a:p>
          <a:p>
            <a:pPr algn="ctr">
              <a:lnSpc>
                <a:spcPts val="3725"/>
              </a:lnSpc>
              <a:spcBef>
                <a:spcPct val="0"/>
              </a:spcBef>
            </a:pPr>
            <a:r>
              <a:rPr lang="en-US" sz="2661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Feature Engineering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83226" y="2082373"/>
            <a:ext cx="486966" cy="52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  <a:spcBef>
                <a:spcPct val="0"/>
              </a:spcBef>
            </a:pPr>
            <a:r>
              <a:rPr lang="en-US" sz="3071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→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37107" y="2082373"/>
            <a:ext cx="486966" cy="52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  <a:spcBef>
                <a:spcPct val="0"/>
              </a:spcBef>
            </a:pPr>
            <a:r>
              <a:rPr lang="en-US" sz="3071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→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59365" y="2082373"/>
            <a:ext cx="486966" cy="52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  <a:spcBef>
                <a:spcPct val="0"/>
              </a:spcBef>
            </a:pPr>
            <a:r>
              <a:rPr lang="en-US" sz="3071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→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81597" y="2082373"/>
            <a:ext cx="486966" cy="52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  <a:spcBef>
                <a:spcPct val="0"/>
              </a:spcBef>
            </a:pPr>
            <a:r>
              <a:rPr lang="en-US" sz="3071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→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819236" y="2043365"/>
            <a:ext cx="486966" cy="52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  <a:spcBef>
                <a:spcPct val="0"/>
              </a:spcBef>
            </a:pPr>
            <a:r>
              <a:rPr lang="en-US" sz="3071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→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83505" y="4563556"/>
            <a:ext cx="2208133" cy="923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3"/>
              </a:lnSpc>
            </a:pPr>
            <a:r>
              <a:rPr lang="en-US" sz="2659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OLS Regression</a:t>
            </a:r>
          </a:p>
          <a:p>
            <a:pPr algn="ctr">
              <a:lnSpc>
                <a:spcPts val="3723"/>
              </a:lnSpc>
              <a:spcBef>
                <a:spcPct val="0"/>
              </a:spcBef>
            </a:pPr>
            <a:r>
              <a:rPr lang="en-US" sz="2659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Segmentation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05548" y="4499419"/>
            <a:ext cx="2035254" cy="138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3"/>
              </a:lnSpc>
            </a:pPr>
            <a:r>
              <a:rPr lang="en-US" sz="2659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Metrics</a:t>
            </a:r>
          </a:p>
          <a:p>
            <a:pPr algn="ctr">
              <a:lnSpc>
                <a:spcPts val="3723"/>
              </a:lnSpc>
            </a:pPr>
            <a:r>
              <a:rPr lang="en-US" sz="2659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Performance</a:t>
            </a:r>
          </a:p>
          <a:p>
            <a:pPr algn="ctr">
              <a:lnSpc>
                <a:spcPts val="3723"/>
              </a:lnSpc>
              <a:spcBef>
                <a:spcPct val="0"/>
              </a:spcBef>
            </a:pPr>
            <a:r>
              <a:rPr lang="en-US" sz="2659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Key Predictors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414797" y="4451604"/>
            <a:ext cx="2873203" cy="850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2509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Actionable Insights  Recommendations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49951" y="4416871"/>
            <a:ext cx="2710256" cy="128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Dataset Source </a:t>
            </a:r>
          </a:p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2509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Key Variables Exploratory Analysis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0237" y="4635946"/>
            <a:ext cx="1431608" cy="850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2509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Objective</a:t>
            </a:r>
          </a:p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2509" b="1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and scope </a:t>
            </a:r>
          </a:p>
        </p:txBody>
      </p:sp>
      <p:sp>
        <p:nvSpPr>
          <p:cNvPr id="25" name="TextBox 25"/>
          <p:cNvSpPr txBox="1"/>
          <p:nvPr/>
        </p:nvSpPr>
        <p:spPr>
          <a:xfrm rot="5400000">
            <a:off x="1391133" y="3457963"/>
            <a:ext cx="486966" cy="52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  <a:spcBef>
                <a:spcPct val="0"/>
              </a:spcBef>
            </a:pPr>
            <a:r>
              <a:rPr lang="en-US" sz="3071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→ </a:t>
            </a:r>
          </a:p>
        </p:txBody>
      </p:sp>
      <p:sp>
        <p:nvSpPr>
          <p:cNvPr id="26" name="TextBox 26"/>
          <p:cNvSpPr txBox="1"/>
          <p:nvPr/>
        </p:nvSpPr>
        <p:spPr>
          <a:xfrm rot="5400000">
            <a:off x="4832470" y="3457963"/>
            <a:ext cx="486966" cy="52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  <a:spcBef>
                <a:spcPct val="0"/>
              </a:spcBef>
            </a:pPr>
            <a:r>
              <a:rPr lang="en-US" sz="3071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→ </a:t>
            </a:r>
          </a:p>
        </p:txBody>
      </p:sp>
      <p:sp>
        <p:nvSpPr>
          <p:cNvPr id="27" name="TextBox 27"/>
          <p:cNvSpPr txBox="1"/>
          <p:nvPr/>
        </p:nvSpPr>
        <p:spPr>
          <a:xfrm rot="5400000">
            <a:off x="7807615" y="3457963"/>
            <a:ext cx="486966" cy="52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  <a:spcBef>
                <a:spcPct val="0"/>
              </a:spcBef>
            </a:pPr>
            <a:r>
              <a:rPr lang="en-US" sz="3071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→ </a:t>
            </a:r>
          </a:p>
        </p:txBody>
      </p:sp>
      <p:sp>
        <p:nvSpPr>
          <p:cNvPr id="28" name="TextBox 28"/>
          <p:cNvSpPr txBox="1"/>
          <p:nvPr/>
        </p:nvSpPr>
        <p:spPr>
          <a:xfrm rot="5400000">
            <a:off x="10640210" y="3457963"/>
            <a:ext cx="486966" cy="52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  <a:spcBef>
                <a:spcPct val="0"/>
              </a:spcBef>
            </a:pPr>
            <a:r>
              <a:rPr lang="en-US" sz="3071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→ </a:t>
            </a:r>
          </a:p>
        </p:txBody>
      </p:sp>
      <p:sp>
        <p:nvSpPr>
          <p:cNvPr id="29" name="TextBox 29"/>
          <p:cNvSpPr txBox="1"/>
          <p:nvPr/>
        </p:nvSpPr>
        <p:spPr>
          <a:xfrm rot="5400000">
            <a:off x="13708267" y="3457963"/>
            <a:ext cx="486966" cy="52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  <a:spcBef>
                <a:spcPct val="0"/>
              </a:spcBef>
            </a:pPr>
            <a:r>
              <a:rPr lang="en-US" sz="3071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→ </a:t>
            </a:r>
          </a:p>
        </p:txBody>
      </p:sp>
      <p:sp>
        <p:nvSpPr>
          <p:cNvPr id="30" name="TextBox 30"/>
          <p:cNvSpPr txBox="1"/>
          <p:nvPr/>
        </p:nvSpPr>
        <p:spPr>
          <a:xfrm rot="5400000">
            <a:off x="16145660" y="3457963"/>
            <a:ext cx="486966" cy="52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  <a:spcBef>
                <a:spcPct val="0"/>
              </a:spcBef>
            </a:pPr>
            <a:r>
              <a:rPr lang="en-US" sz="3071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→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99066" y="927035"/>
            <a:ext cx="401495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4200" b="1">
                <a:solidFill>
                  <a:srgbClr val="9D755E"/>
                </a:solidFill>
                <a:latin typeface="Sukar Bold"/>
                <a:ea typeface="Sukar Bold"/>
                <a:cs typeface="Sukar Bold"/>
                <a:sym typeface="Sukar Bold"/>
              </a:rPr>
              <a:t>METHODOLOGY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6379" y="2663126"/>
            <a:ext cx="9118318" cy="3414404"/>
            <a:chOff x="0" y="0"/>
            <a:chExt cx="2401532" cy="899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1532" cy="899267"/>
            </a:xfrm>
            <a:custGeom>
              <a:avLst/>
              <a:gdLst/>
              <a:ahLst/>
              <a:cxnLst/>
              <a:rect l="l" t="t" r="r" b="b"/>
              <a:pathLst>
                <a:path w="2401532" h="899267">
                  <a:moveTo>
                    <a:pt x="30566" y="0"/>
                  </a:moveTo>
                  <a:lnTo>
                    <a:pt x="2370967" y="0"/>
                  </a:lnTo>
                  <a:cubicBezTo>
                    <a:pt x="2387847" y="0"/>
                    <a:pt x="2401532" y="13685"/>
                    <a:pt x="2401532" y="30566"/>
                  </a:cubicBezTo>
                  <a:lnTo>
                    <a:pt x="2401532" y="868701"/>
                  </a:lnTo>
                  <a:cubicBezTo>
                    <a:pt x="2401532" y="885582"/>
                    <a:pt x="2387847" y="899267"/>
                    <a:pt x="2370967" y="899267"/>
                  </a:cubicBezTo>
                  <a:lnTo>
                    <a:pt x="30566" y="899267"/>
                  </a:lnTo>
                  <a:cubicBezTo>
                    <a:pt x="13685" y="899267"/>
                    <a:pt x="0" y="885582"/>
                    <a:pt x="0" y="868701"/>
                  </a:cubicBezTo>
                  <a:lnTo>
                    <a:pt x="0" y="30566"/>
                  </a:lnTo>
                  <a:cubicBezTo>
                    <a:pt x="0" y="13685"/>
                    <a:pt x="13685" y="0"/>
                    <a:pt x="30566" y="0"/>
                  </a:cubicBezTo>
                  <a:close/>
                </a:path>
              </a:pathLst>
            </a:custGeom>
            <a:solidFill>
              <a:srgbClr val="C28DD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401532" cy="927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299960" y="436572"/>
            <a:ext cx="5959340" cy="725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2600">
                <a:solidFill>
                  <a:srgbClr val="FFF7F0"/>
                </a:solidFill>
                <a:latin typeface="Sukar"/>
                <a:ea typeface="Sukar"/>
                <a:cs typeface="Sukar"/>
                <a:sym typeface="Sukar"/>
              </a:rPr>
              <a:t>Lorem ipsum dolor sit amet, consectetur adipiscing elit, sed do eiusmod tempor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46379" y="6229930"/>
            <a:ext cx="9118318" cy="3028370"/>
            <a:chOff x="0" y="0"/>
            <a:chExt cx="2401532" cy="7975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01532" cy="797595"/>
            </a:xfrm>
            <a:custGeom>
              <a:avLst/>
              <a:gdLst/>
              <a:ahLst/>
              <a:cxnLst/>
              <a:rect l="l" t="t" r="r" b="b"/>
              <a:pathLst>
                <a:path w="2401532" h="797595">
                  <a:moveTo>
                    <a:pt x="30566" y="0"/>
                  </a:moveTo>
                  <a:lnTo>
                    <a:pt x="2370967" y="0"/>
                  </a:lnTo>
                  <a:cubicBezTo>
                    <a:pt x="2387847" y="0"/>
                    <a:pt x="2401532" y="13685"/>
                    <a:pt x="2401532" y="30566"/>
                  </a:cubicBezTo>
                  <a:lnTo>
                    <a:pt x="2401532" y="767030"/>
                  </a:lnTo>
                  <a:cubicBezTo>
                    <a:pt x="2401532" y="775136"/>
                    <a:pt x="2398312" y="782911"/>
                    <a:pt x="2392580" y="788643"/>
                  </a:cubicBezTo>
                  <a:cubicBezTo>
                    <a:pt x="2386848" y="794375"/>
                    <a:pt x="2379073" y="797595"/>
                    <a:pt x="2370967" y="797595"/>
                  </a:cubicBezTo>
                  <a:lnTo>
                    <a:pt x="30566" y="797595"/>
                  </a:lnTo>
                  <a:cubicBezTo>
                    <a:pt x="13685" y="797595"/>
                    <a:pt x="0" y="783911"/>
                    <a:pt x="0" y="767030"/>
                  </a:cubicBezTo>
                  <a:lnTo>
                    <a:pt x="0" y="30566"/>
                  </a:lnTo>
                  <a:cubicBezTo>
                    <a:pt x="0" y="13685"/>
                    <a:pt x="13685" y="0"/>
                    <a:pt x="30566" y="0"/>
                  </a:cubicBezTo>
                  <a:close/>
                </a:path>
              </a:pathLst>
            </a:custGeom>
            <a:solidFill>
              <a:srgbClr val="A3AF7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401532" cy="826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808314" y="862851"/>
            <a:ext cx="5959340" cy="725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2600">
                <a:solidFill>
                  <a:srgbClr val="FFF7F0"/>
                </a:solidFill>
                <a:latin typeface="Sukar"/>
                <a:ea typeface="Sukar"/>
                <a:cs typeface="Sukar"/>
                <a:sym typeface="Sukar"/>
              </a:rPr>
              <a:t>Lorem ipsum dolor sit amet, consectetur adipiscing elit, sed do eiusmod tempor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007845" y="1225542"/>
            <a:ext cx="8251455" cy="5503756"/>
            <a:chOff x="0" y="0"/>
            <a:chExt cx="2190115" cy="14495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90115" cy="1449549"/>
            </a:xfrm>
            <a:custGeom>
              <a:avLst/>
              <a:gdLst/>
              <a:ahLst/>
              <a:cxnLst/>
              <a:rect l="l" t="t" r="r" b="b"/>
              <a:pathLst>
                <a:path w="2190115" h="1449549">
                  <a:moveTo>
                    <a:pt x="47482" y="0"/>
                  </a:moveTo>
                  <a:lnTo>
                    <a:pt x="2142633" y="0"/>
                  </a:lnTo>
                  <a:cubicBezTo>
                    <a:pt x="2155226" y="0"/>
                    <a:pt x="2167303" y="5003"/>
                    <a:pt x="2176207" y="13907"/>
                  </a:cubicBezTo>
                  <a:cubicBezTo>
                    <a:pt x="2185112" y="22812"/>
                    <a:pt x="2190115" y="34889"/>
                    <a:pt x="2190115" y="47482"/>
                  </a:cubicBezTo>
                  <a:lnTo>
                    <a:pt x="2190115" y="1402067"/>
                  </a:lnTo>
                  <a:cubicBezTo>
                    <a:pt x="2190115" y="1414660"/>
                    <a:pt x="2185112" y="1426737"/>
                    <a:pt x="2176207" y="1435642"/>
                  </a:cubicBezTo>
                  <a:cubicBezTo>
                    <a:pt x="2167303" y="1444546"/>
                    <a:pt x="2155226" y="1449549"/>
                    <a:pt x="2142633" y="1449549"/>
                  </a:cubicBezTo>
                  <a:lnTo>
                    <a:pt x="47482" y="1449549"/>
                  </a:lnTo>
                  <a:cubicBezTo>
                    <a:pt x="34889" y="1449549"/>
                    <a:pt x="22812" y="1444546"/>
                    <a:pt x="13907" y="1435642"/>
                  </a:cubicBezTo>
                  <a:cubicBezTo>
                    <a:pt x="5003" y="1426737"/>
                    <a:pt x="0" y="1414660"/>
                    <a:pt x="0" y="1402067"/>
                  </a:cubicBezTo>
                  <a:lnTo>
                    <a:pt x="0" y="47482"/>
                  </a:lnTo>
                  <a:cubicBezTo>
                    <a:pt x="0" y="34889"/>
                    <a:pt x="5003" y="22812"/>
                    <a:pt x="13907" y="13907"/>
                  </a:cubicBezTo>
                  <a:cubicBezTo>
                    <a:pt x="22812" y="5003"/>
                    <a:pt x="34889" y="0"/>
                    <a:pt x="47482" y="0"/>
                  </a:cubicBezTo>
                  <a:close/>
                </a:path>
              </a:pathLst>
            </a:custGeom>
            <a:solidFill>
              <a:srgbClr val="FFFBF7"/>
            </a:solidFill>
            <a:ln w="38100" cap="rnd">
              <a:solidFill>
                <a:srgbClr val="FFE0C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190115" cy="1478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58798" y="127043"/>
            <a:ext cx="1803314" cy="180331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C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83493" y="1495718"/>
            <a:ext cx="744572" cy="650570"/>
          </a:xfrm>
          <a:custGeom>
            <a:avLst/>
            <a:gdLst/>
            <a:ahLst/>
            <a:cxnLst/>
            <a:rect l="l" t="t" r="r" b="b"/>
            <a:pathLst>
              <a:path w="744572" h="650570">
                <a:moveTo>
                  <a:pt x="0" y="0"/>
                </a:moveTo>
                <a:lnTo>
                  <a:pt x="744572" y="0"/>
                </a:lnTo>
                <a:lnTo>
                  <a:pt x="744572" y="650570"/>
                </a:lnTo>
                <a:lnTo>
                  <a:pt x="0" y="650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8308637">
            <a:off x="15091312" y="850943"/>
            <a:ext cx="1285830" cy="622020"/>
          </a:xfrm>
          <a:custGeom>
            <a:avLst/>
            <a:gdLst/>
            <a:ahLst/>
            <a:cxnLst/>
            <a:rect l="l" t="t" r="r" b="b"/>
            <a:pathLst>
              <a:path w="1285830" h="622020">
                <a:moveTo>
                  <a:pt x="0" y="0"/>
                </a:moveTo>
                <a:lnTo>
                  <a:pt x="1285830" y="0"/>
                </a:lnTo>
                <a:lnTo>
                  <a:pt x="1285830" y="622020"/>
                </a:lnTo>
                <a:lnTo>
                  <a:pt x="0" y="622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8" name="Table 18"/>
          <p:cNvGraphicFramePr>
            <a:graphicFrameLocks noGrp="1"/>
          </p:cNvGraphicFramePr>
          <p:nvPr/>
        </p:nvGraphicFramePr>
        <p:xfrm>
          <a:off x="9144000" y="2233558"/>
          <a:ext cx="6922584" cy="4095751"/>
        </p:xfrm>
        <a:graphic>
          <a:graphicData uri="http://schemas.openxmlformats.org/drawingml/2006/table">
            <a:tbl>
              <a:tblPr/>
              <a:tblGrid>
                <a:gridCol w="1730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0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0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69106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Sukar Bold"/>
                          <a:ea typeface="Sukar Bold"/>
                          <a:cs typeface="Sukar Bold"/>
                          <a:sym typeface="Sukar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Sukar Bold"/>
                          <a:ea typeface="Sukar Bold"/>
                          <a:cs typeface="Sukar Bold"/>
                          <a:sym typeface="Sukar Bold"/>
                        </a:rPr>
                        <a:t>R-squared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Sukar Bold"/>
                          <a:ea typeface="Sukar Bold"/>
                          <a:cs typeface="Sukar Bold"/>
                          <a:sym typeface="Sukar Bold"/>
                        </a:rPr>
                        <a:t>Adjusted R-squared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Sukar Bold"/>
                          <a:ea typeface="Sukar Bold"/>
                          <a:cs typeface="Sukar Bold"/>
                          <a:sym typeface="Sukar Bold"/>
                        </a:rPr>
                        <a:t>F-statistic (p-value)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100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Sukar Bold"/>
                          <a:ea typeface="Sukar Bold"/>
                          <a:cs typeface="Sukar Bold"/>
                          <a:sym typeface="Sukar Bold"/>
                        </a:rPr>
                        <a:t>Likes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Sukar"/>
                          <a:ea typeface="Sukar"/>
                          <a:cs typeface="Sukar"/>
                          <a:sym typeface="Sukar"/>
                        </a:rPr>
                        <a:t>0.439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Sukar"/>
                          <a:ea typeface="Sukar"/>
                          <a:cs typeface="Sukar"/>
                          <a:sym typeface="Sukar"/>
                        </a:rPr>
                        <a:t>0.438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Sukar Bold"/>
                          <a:ea typeface="Sukar Bold"/>
                          <a:cs typeface="Sukar Bold"/>
                          <a:sym typeface="Sukar Bold"/>
                        </a:rPr>
                        <a:t>Highly significant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5636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Sukar Bold"/>
                          <a:ea typeface="Sukar Bold"/>
                          <a:cs typeface="Sukar Bold"/>
                          <a:sym typeface="Sukar Bold"/>
                        </a:rPr>
                        <a:t>Comments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Sukar"/>
                          <a:ea typeface="Sukar"/>
                          <a:cs typeface="Sukar"/>
                          <a:sym typeface="Sukar"/>
                        </a:rPr>
                        <a:t>0.081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Sukar"/>
                          <a:ea typeface="Sukar"/>
                          <a:cs typeface="Sukar"/>
                          <a:sym typeface="Sukar"/>
                        </a:rPr>
                        <a:t>0.080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Sukar Bold"/>
                          <a:ea typeface="Sukar Bold"/>
                          <a:cs typeface="Sukar Bold"/>
                          <a:sym typeface="Sukar Bold"/>
                        </a:rPr>
                        <a:t>Significant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Freeform 19"/>
          <p:cNvSpPr/>
          <p:nvPr/>
        </p:nvSpPr>
        <p:spPr>
          <a:xfrm>
            <a:off x="14934290" y="-394620"/>
            <a:ext cx="2888796" cy="2571028"/>
          </a:xfrm>
          <a:custGeom>
            <a:avLst/>
            <a:gdLst/>
            <a:ahLst/>
            <a:cxnLst/>
            <a:rect l="l" t="t" r="r" b="b"/>
            <a:pathLst>
              <a:path w="2888796" h="2571028">
                <a:moveTo>
                  <a:pt x="0" y="0"/>
                </a:moveTo>
                <a:lnTo>
                  <a:pt x="2888796" y="0"/>
                </a:lnTo>
                <a:lnTo>
                  <a:pt x="2888796" y="2571028"/>
                </a:lnTo>
                <a:lnTo>
                  <a:pt x="0" y="25710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1653841" y="6824133"/>
            <a:ext cx="4080386" cy="3334015"/>
          </a:xfrm>
          <a:custGeom>
            <a:avLst/>
            <a:gdLst/>
            <a:ahLst/>
            <a:cxnLst/>
            <a:rect l="l" t="t" r="r" b="b"/>
            <a:pathLst>
              <a:path w="4080386" h="3334015">
                <a:moveTo>
                  <a:pt x="0" y="0"/>
                </a:moveTo>
                <a:lnTo>
                  <a:pt x="4080386" y="0"/>
                </a:lnTo>
                <a:lnTo>
                  <a:pt x="4080386" y="3334015"/>
                </a:lnTo>
                <a:lnTo>
                  <a:pt x="0" y="33340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128065" y="1694443"/>
            <a:ext cx="8133501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500" b="1">
                <a:solidFill>
                  <a:srgbClr val="9D755E"/>
                </a:solidFill>
                <a:latin typeface="Sukar Bold"/>
                <a:ea typeface="Sukar Bold"/>
                <a:cs typeface="Sukar Bold"/>
                <a:sym typeface="Sukar Bold"/>
              </a:rPr>
              <a:t>How Well Did the Models Perform?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99868" y="870223"/>
            <a:ext cx="1121174" cy="77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14"/>
              </a:lnSpc>
              <a:spcBef>
                <a:spcPct val="0"/>
              </a:spcBef>
            </a:pPr>
            <a:r>
              <a:rPr lang="en-US" sz="5814">
                <a:solidFill>
                  <a:srgbClr val="9D755E"/>
                </a:solidFill>
                <a:latin typeface="TAN Nimbus"/>
                <a:ea typeface="TAN Nimbus"/>
                <a:cs typeface="TAN Nimbus"/>
                <a:sym typeface="TAN Nimbus"/>
              </a:rPr>
              <a:t>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63692" y="3849383"/>
            <a:ext cx="7455361" cy="1607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3141" lvl="1" indent="-331571" algn="l">
              <a:lnSpc>
                <a:spcPts val="4300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R-squared = 0.439</a:t>
            </a:r>
          </a:p>
          <a:p>
            <a:pPr marL="663141" lvl="1" indent="-331571" algn="l">
              <a:lnSpc>
                <a:spcPts val="4300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"Explains 43.9% of the variance in Likes."</a:t>
            </a:r>
          </a:p>
          <a:p>
            <a:pPr marL="663141" lvl="1" indent="-331571" algn="l">
              <a:lnSpc>
                <a:spcPts val="4300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F-statistic: Highly significant.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83493" y="7062258"/>
            <a:ext cx="8015760" cy="1598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812" lvl="1" indent="-331406" algn="l">
              <a:lnSpc>
                <a:spcPts val="4297"/>
              </a:lnSpc>
              <a:buFont typeface="Arial"/>
              <a:buChar char="•"/>
            </a:pPr>
            <a:r>
              <a:rPr lang="en-US" sz="3069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R-squared = 0.081</a:t>
            </a:r>
          </a:p>
          <a:p>
            <a:pPr marL="662812" lvl="1" indent="-331406" algn="l">
              <a:lnSpc>
                <a:spcPts val="4297"/>
              </a:lnSpc>
              <a:buFont typeface="Arial"/>
              <a:buChar char="•"/>
            </a:pPr>
            <a:r>
              <a:rPr lang="en-US" sz="3069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"Explains 8.1% of the variance in Comments."</a:t>
            </a:r>
          </a:p>
          <a:p>
            <a:pPr marL="662812" lvl="1" indent="-331406" algn="l">
              <a:lnSpc>
                <a:spcPts val="4297"/>
              </a:lnSpc>
              <a:buFont typeface="Arial"/>
              <a:buChar char="•"/>
            </a:pPr>
            <a:r>
              <a:rPr lang="en-US" sz="3069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F-statistic: Statistically significant.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55779" y="2956497"/>
            <a:ext cx="2006041" cy="51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7"/>
              </a:lnSpc>
              <a:spcBef>
                <a:spcPct val="0"/>
              </a:spcBef>
            </a:pPr>
            <a:r>
              <a:rPr lang="en-US" sz="3069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Likes Model: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83493" y="6311561"/>
            <a:ext cx="2803922" cy="51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7"/>
              </a:lnSpc>
              <a:spcBef>
                <a:spcPct val="0"/>
              </a:spcBef>
            </a:pPr>
            <a:r>
              <a:rPr lang="en-US" sz="3069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Comments Model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35575" y="303011"/>
            <a:ext cx="5151954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  <a:spcBef>
                <a:spcPct val="0"/>
              </a:spcBef>
            </a:pPr>
            <a:r>
              <a:rPr lang="en-US" sz="4200" b="1" dirty="0">
                <a:solidFill>
                  <a:srgbClr val="9D755E"/>
                </a:solidFill>
                <a:latin typeface="Sukar Bold"/>
                <a:ea typeface="Sukar Bold"/>
                <a:cs typeface="Sukar Bold"/>
                <a:sym typeface="Sukar Bold"/>
              </a:rPr>
              <a:t>MODEL PERFORMANCE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179807">
            <a:off x="-299104" y="7019692"/>
            <a:ext cx="1542296" cy="1827906"/>
          </a:xfrm>
          <a:custGeom>
            <a:avLst/>
            <a:gdLst/>
            <a:ahLst/>
            <a:cxnLst/>
            <a:rect l="l" t="t" r="r" b="b"/>
            <a:pathLst>
              <a:path w="1542296" h="1827906">
                <a:moveTo>
                  <a:pt x="0" y="0"/>
                </a:moveTo>
                <a:lnTo>
                  <a:pt x="1542296" y="0"/>
                </a:lnTo>
                <a:lnTo>
                  <a:pt x="1542296" y="1827906"/>
                </a:lnTo>
                <a:lnTo>
                  <a:pt x="0" y="1827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371286" y="607918"/>
            <a:ext cx="744572" cy="650570"/>
          </a:xfrm>
          <a:custGeom>
            <a:avLst/>
            <a:gdLst/>
            <a:ahLst/>
            <a:cxnLst/>
            <a:rect l="l" t="t" r="r" b="b"/>
            <a:pathLst>
              <a:path w="744572" h="650570">
                <a:moveTo>
                  <a:pt x="0" y="0"/>
                </a:moveTo>
                <a:lnTo>
                  <a:pt x="744573" y="0"/>
                </a:lnTo>
                <a:lnTo>
                  <a:pt x="744573" y="650570"/>
                </a:lnTo>
                <a:lnTo>
                  <a:pt x="0" y="650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195781" y="1028700"/>
            <a:ext cx="10824275" cy="6495127"/>
          </a:xfrm>
          <a:custGeom>
            <a:avLst/>
            <a:gdLst/>
            <a:ahLst/>
            <a:cxnLst/>
            <a:rect l="l" t="t" r="r" b="b"/>
            <a:pathLst>
              <a:path w="10824275" h="6495127">
                <a:moveTo>
                  <a:pt x="0" y="0"/>
                </a:moveTo>
                <a:lnTo>
                  <a:pt x="10824274" y="0"/>
                </a:lnTo>
                <a:lnTo>
                  <a:pt x="10824274" y="6495127"/>
                </a:lnTo>
                <a:lnTo>
                  <a:pt x="0" y="649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04" r="-98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678937" y="7407352"/>
            <a:ext cx="3174624" cy="2879648"/>
          </a:xfrm>
          <a:custGeom>
            <a:avLst/>
            <a:gdLst/>
            <a:ahLst/>
            <a:cxnLst/>
            <a:rect l="l" t="t" r="r" b="b"/>
            <a:pathLst>
              <a:path w="3174624" h="2879648">
                <a:moveTo>
                  <a:pt x="0" y="0"/>
                </a:moveTo>
                <a:lnTo>
                  <a:pt x="3174624" y="0"/>
                </a:lnTo>
                <a:lnTo>
                  <a:pt x="3174624" y="2879648"/>
                </a:lnTo>
                <a:lnTo>
                  <a:pt x="0" y="28796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15223" y="334010"/>
            <a:ext cx="5285304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 dirty="0">
                <a:solidFill>
                  <a:srgbClr val="9D755E"/>
                </a:solidFill>
                <a:latin typeface="Sukar Bold"/>
                <a:ea typeface="Sukar Bold"/>
                <a:cs typeface="Sukar Bold"/>
                <a:sym typeface="Sukar Bold"/>
              </a:rPr>
              <a:t>INNOVATIVE VARIABLES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4869" y="2886296"/>
            <a:ext cx="5839301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Innovative variables introduced: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5657" y="3701807"/>
            <a:ext cx="6750226" cy="501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8380" lvl="1" indent="-384190" algn="l">
              <a:lnSpc>
                <a:spcPts val="4982"/>
              </a:lnSpc>
              <a:buFont typeface="Arial"/>
              <a:buChar char="•"/>
            </a:pPr>
            <a:r>
              <a:rPr lang="en-US" sz="3558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question_mark_count: Positive impact on Likes and Comments.</a:t>
            </a:r>
          </a:p>
          <a:p>
            <a:pPr marL="768380" lvl="1" indent="-384190" algn="l">
              <a:lnSpc>
                <a:spcPts val="4982"/>
              </a:lnSpc>
              <a:buFont typeface="Arial"/>
              <a:buChar char="•"/>
            </a:pPr>
            <a:r>
              <a:rPr lang="en-US" sz="3558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engagement_keywords_count: Highly significant, driving engagement.</a:t>
            </a:r>
          </a:p>
          <a:p>
            <a:pPr marL="768380" lvl="1" indent="-384190" algn="l">
              <a:lnSpc>
                <a:spcPts val="4982"/>
              </a:lnSpc>
              <a:buFont typeface="Arial"/>
              <a:buChar char="•"/>
            </a:pPr>
            <a:r>
              <a:rPr lang="en-US" sz="3558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emoji_count: Reduced Comments; negligible effect on Likes.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2920" y="2049063"/>
            <a:ext cx="5617607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New Variables and Their Impact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1436581"/>
            <a:ext cx="744572" cy="650570"/>
          </a:xfrm>
          <a:custGeom>
            <a:avLst/>
            <a:gdLst/>
            <a:ahLst/>
            <a:cxnLst/>
            <a:rect l="l" t="t" r="r" b="b"/>
            <a:pathLst>
              <a:path w="744572" h="650570">
                <a:moveTo>
                  <a:pt x="0" y="0"/>
                </a:moveTo>
                <a:lnTo>
                  <a:pt x="744572" y="0"/>
                </a:lnTo>
                <a:lnTo>
                  <a:pt x="744572" y="650569"/>
                </a:lnTo>
                <a:lnTo>
                  <a:pt x="0" y="650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137279" y="3029536"/>
            <a:ext cx="11173953" cy="6676437"/>
          </a:xfrm>
          <a:custGeom>
            <a:avLst/>
            <a:gdLst/>
            <a:ahLst/>
            <a:cxnLst/>
            <a:rect l="l" t="t" r="r" b="b"/>
            <a:pathLst>
              <a:path w="11173953" h="6676437">
                <a:moveTo>
                  <a:pt x="0" y="0"/>
                </a:moveTo>
                <a:lnTo>
                  <a:pt x="11173953" y="0"/>
                </a:lnTo>
                <a:lnTo>
                  <a:pt x="11173953" y="6676437"/>
                </a:lnTo>
                <a:lnTo>
                  <a:pt x="0" y="6676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544428" y="714358"/>
            <a:ext cx="2087158" cy="2095014"/>
          </a:xfrm>
          <a:custGeom>
            <a:avLst/>
            <a:gdLst/>
            <a:ahLst/>
            <a:cxnLst/>
            <a:rect l="l" t="t" r="r" b="b"/>
            <a:pathLst>
              <a:path w="2087158" h="2095014">
                <a:moveTo>
                  <a:pt x="0" y="0"/>
                </a:moveTo>
                <a:lnTo>
                  <a:pt x="2087158" y="0"/>
                </a:lnTo>
                <a:lnTo>
                  <a:pt x="2087158" y="2095015"/>
                </a:lnTo>
                <a:lnTo>
                  <a:pt x="0" y="20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59380">
            <a:off x="8924177" y="732424"/>
            <a:ext cx="2528492" cy="2285124"/>
          </a:xfrm>
          <a:custGeom>
            <a:avLst/>
            <a:gdLst/>
            <a:ahLst/>
            <a:cxnLst/>
            <a:rect l="l" t="t" r="r" b="b"/>
            <a:pathLst>
              <a:path w="2528492" h="2285124">
                <a:moveTo>
                  <a:pt x="0" y="0"/>
                </a:moveTo>
                <a:lnTo>
                  <a:pt x="2528491" y="0"/>
                </a:lnTo>
                <a:lnTo>
                  <a:pt x="2528491" y="2285125"/>
                </a:lnTo>
                <a:lnTo>
                  <a:pt x="0" y="2285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825500" y="451707"/>
            <a:ext cx="2732487" cy="2357665"/>
          </a:xfrm>
          <a:custGeom>
            <a:avLst/>
            <a:gdLst/>
            <a:ahLst/>
            <a:cxnLst/>
            <a:rect l="l" t="t" r="r" b="b"/>
            <a:pathLst>
              <a:path w="2732487" h="2357665">
                <a:moveTo>
                  <a:pt x="0" y="0"/>
                </a:moveTo>
                <a:lnTo>
                  <a:pt x="2732487" y="0"/>
                </a:lnTo>
                <a:lnTo>
                  <a:pt x="2732487" y="2357666"/>
                </a:lnTo>
                <a:lnTo>
                  <a:pt x="0" y="23576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60098" y="2134775"/>
            <a:ext cx="1137204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50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Likes: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6238" y="2732695"/>
            <a:ext cx="8283226" cy="3013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935" lvl="1" indent="-308967" algn="l">
              <a:lnSpc>
                <a:spcPts val="4006"/>
              </a:lnSpc>
              <a:buFont typeface="Arial"/>
              <a:buChar char="•"/>
            </a:pPr>
            <a:r>
              <a:rPr lang="en-US" sz="2862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Top Predictors: </a:t>
            </a:r>
          </a:p>
          <a:p>
            <a:pPr marL="1235870" lvl="2" indent="-411957" algn="l">
              <a:lnSpc>
                <a:spcPts val="4006"/>
              </a:lnSpc>
              <a:buFont typeface="Arial"/>
              <a:buChar char="⚬"/>
            </a:pPr>
            <a:r>
              <a:rPr lang="en-US" sz="2862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FOLLOWERS, question_mark_count, engagement_keywords_count.</a:t>
            </a:r>
          </a:p>
          <a:p>
            <a:pPr marL="617935" lvl="1" indent="-308967" algn="l">
              <a:lnSpc>
                <a:spcPts val="4006"/>
              </a:lnSpc>
              <a:buFont typeface="Arial"/>
              <a:buChar char="•"/>
            </a:pPr>
            <a:r>
              <a:rPr lang="en-US" sz="2862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Negative Predictors: </a:t>
            </a:r>
          </a:p>
          <a:p>
            <a:pPr marL="1235870" lvl="2" indent="-411957" algn="l">
              <a:lnSpc>
                <a:spcPts val="4006"/>
              </a:lnSpc>
              <a:buFont typeface="Arial"/>
              <a:buChar char="⚬"/>
            </a:pPr>
            <a:r>
              <a:rPr lang="en-US" sz="2862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Type_video, Text_Length, August and September posts.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0774" y="6310605"/>
            <a:ext cx="8283226" cy="3180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6536" lvl="1" indent="-328268" algn="l">
              <a:lnSpc>
                <a:spcPts val="4257"/>
              </a:lnSpc>
              <a:buFont typeface="Arial"/>
              <a:buChar char="•"/>
            </a:pPr>
            <a:r>
              <a:rPr lang="en-US" sz="304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Top Predictors: </a:t>
            </a:r>
          </a:p>
          <a:p>
            <a:pPr marL="1313072" lvl="2" indent="-437691" algn="l">
              <a:lnSpc>
                <a:spcPts val="4257"/>
              </a:lnSpc>
              <a:buFont typeface="Arial"/>
              <a:buChar char="⚬"/>
            </a:pPr>
            <a:r>
              <a:rPr lang="en-US" sz="304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FOLLOWERS, question_mark_count, engagement_keywords_count.</a:t>
            </a:r>
          </a:p>
          <a:p>
            <a:pPr marL="656536" lvl="1" indent="-328268" algn="l">
              <a:lnSpc>
                <a:spcPts val="4257"/>
              </a:lnSpc>
              <a:buFont typeface="Arial"/>
              <a:buChar char="•"/>
            </a:pPr>
            <a:r>
              <a:rPr lang="en-US" sz="304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Negative Predictors: </a:t>
            </a:r>
          </a:p>
          <a:p>
            <a:pPr marL="1313072" lvl="2" indent="-437691" algn="l">
              <a:lnSpc>
                <a:spcPts val="4257"/>
              </a:lnSpc>
              <a:buFont typeface="Arial"/>
              <a:buChar char="⚬"/>
            </a:pPr>
            <a:r>
              <a:rPr lang="en-US" sz="304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number_of_tags, Type_video, Post_Timing_Night.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4661" y="5688947"/>
            <a:ext cx="177331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Comments: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6999" y="1337141"/>
            <a:ext cx="3810001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9D755E"/>
                </a:solidFill>
                <a:latin typeface="Sukar Bold"/>
                <a:ea typeface="Sukar Bold"/>
                <a:cs typeface="Sukar Bold"/>
                <a:sym typeface="Sukar Bold"/>
              </a:rPr>
              <a:t>Key Factors Driving Engagement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0271" y="259021"/>
            <a:ext cx="3205639" cy="60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1"/>
              </a:lnSpc>
              <a:spcBef>
                <a:spcPct val="0"/>
              </a:spcBef>
            </a:pPr>
            <a:r>
              <a:rPr lang="en-US" sz="4399" b="1" dirty="0">
                <a:solidFill>
                  <a:srgbClr val="9D755E"/>
                </a:solidFill>
                <a:latin typeface="Sukar Bold"/>
                <a:ea typeface="Sukar Bold"/>
                <a:cs typeface="Sukar Bold"/>
                <a:sym typeface="Sukar Bold"/>
              </a:rPr>
              <a:t>KEY FINDINGS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25999" y="9684312"/>
            <a:ext cx="854711" cy="746804"/>
          </a:xfrm>
          <a:custGeom>
            <a:avLst/>
            <a:gdLst/>
            <a:ahLst/>
            <a:cxnLst/>
            <a:rect l="l" t="t" r="r" b="b"/>
            <a:pathLst>
              <a:path w="854711" h="746804">
                <a:moveTo>
                  <a:pt x="0" y="0"/>
                </a:moveTo>
                <a:lnTo>
                  <a:pt x="854711" y="0"/>
                </a:lnTo>
                <a:lnTo>
                  <a:pt x="854711" y="746804"/>
                </a:lnTo>
                <a:lnTo>
                  <a:pt x="0" y="746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941592" y="1403350"/>
            <a:ext cx="9278236" cy="6807906"/>
          </a:xfrm>
          <a:custGeom>
            <a:avLst/>
            <a:gdLst/>
            <a:ahLst/>
            <a:cxnLst/>
            <a:rect l="l" t="t" r="r" b="b"/>
            <a:pathLst>
              <a:path w="9278236" h="6807906">
                <a:moveTo>
                  <a:pt x="0" y="0"/>
                </a:moveTo>
                <a:lnTo>
                  <a:pt x="9278236" y="0"/>
                </a:lnTo>
                <a:lnTo>
                  <a:pt x="9278236" y="6807906"/>
                </a:lnTo>
                <a:lnTo>
                  <a:pt x="0" y="6807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04800" y="602333"/>
            <a:ext cx="14137382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9D755E"/>
                </a:solidFill>
                <a:latin typeface="Sukar"/>
                <a:ea typeface="Sukar"/>
                <a:cs typeface="Sukar"/>
                <a:sym typeface="Sukar"/>
              </a:rPr>
              <a:t>Heatmap showing timing effects (afternoon best, night lowest).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85239" y="8388350"/>
            <a:ext cx="15131471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Optimal Posting Time: Afternoon posts (12 PM–4 PM) deliver the highest engagement, averaging 1.6 Likes and 0.8 Comments per post. Avoid nighttime posting (8 PM–12 AM) when engagement drops significantly.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179807">
            <a:off x="16719113" y="609630"/>
            <a:ext cx="771148" cy="913953"/>
          </a:xfrm>
          <a:custGeom>
            <a:avLst/>
            <a:gdLst/>
            <a:ahLst/>
            <a:cxnLst/>
            <a:rect l="l" t="t" r="r" b="b"/>
            <a:pathLst>
              <a:path w="771148" h="913953">
                <a:moveTo>
                  <a:pt x="0" y="0"/>
                </a:moveTo>
                <a:lnTo>
                  <a:pt x="771148" y="0"/>
                </a:lnTo>
                <a:lnTo>
                  <a:pt x="771148" y="913953"/>
                </a:lnTo>
                <a:lnTo>
                  <a:pt x="0" y="913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725999" y="9684312"/>
            <a:ext cx="854711" cy="746804"/>
          </a:xfrm>
          <a:custGeom>
            <a:avLst/>
            <a:gdLst/>
            <a:ahLst/>
            <a:cxnLst/>
            <a:rect l="l" t="t" r="r" b="b"/>
            <a:pathLst>
              <a:path w="854711" h="746804">
                <a:moveTo>
                  <a:pt x="0" y="0"/>
                </a:moveTo>
                <a:lnTo>
                  <a:pt x="854711" y="0"/>
                </a:lnTo>
                <a:lnTo>
                  <a:pt x="854711" y="746804"/>
                </a:lnTo>
                <a:lnTo>
                  <a:pt x="0" y="746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08231" y="2309560"/>
            <a:ext cx="15252524" cy="5765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6725" lvl="1" indent="-468362" algn="l">
              <a:lnSpc>
                <a:spcPts val="6508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Timing: Post between 12 PM–4 PM for maximum engagement.</a:t>
            </a:r>
          </a:p>
          <a:p>
            <a:pPr marL="936725" lvl="1" indent="-468362" algn="l">
              <a:lnSpc>
                <a:spcPts val="6508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Content Type: Prioritize high-quality photos over videos.</a:t>
            </a:r>
          </a:p>
          <a:p>
            <a:pPr marL="936725" lvl="1" indent="-468362" algn="l">
              <a:lnSpc>
                <a:spcPts val="6508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Hashtags: Use moderate hashtags (avoid overuse, especially for macro-influencers).</a:t>
            </a:r>
          </a:p>
          <a:p>
            <a:pPr marL="936725" lvl="1" indent="-468362" algn="l">
              <a:lnSpc>
                <a:spcPts val="6508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Captions: Include engaging questions and action keywords like "like," "comment," and "share."</a:t>
            </a:r>
          </a:p>
          <a:p>
            <a:pPr marL="936725" lvl="1" indent="-468362" algn="l">
              <a:lnSpc>
                <a:spcPts val="6508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Seasonal Trends: Avoid low-engagement months like August and September.</a:t>
            </a:r>
          </a:p>
        </p:txBody>
      </p:sp>
      <p:sp>
        <p:nvSpPr>
          <p:cNvPr id="5" name="Freeform 5"/>
          <p:cNvSpPr/>
          <p:nvPr/>
        </p:nvSpPr>
        <p:spPr>
          <a:xfrm>
            <a:off x="13351699" y="388915"/>
            <a:ext cx="2116707" cy="1804492"/>
          </a:xfrm>
          <a:custGeom>
            <a:avLst/>
            <a:gdLst/>
            <a:ahLst/>
            <a:cxnLst/>
            <a:rect l="l" t="t" r="r" b="b"/>
            <a:pathLst>
              <a:path w="2116707" h="1804492">
                <a:moveTo>
                  <a:pt x="0" y="0"/>
                </a:moveTo>
                <a:lnTo>
                  <a:pt x="2116707" y="0"/>
                </a:lnTo>
                <a:lnTo>
                  <a:pt x="2116707" y="1804492"/>
                </a:lnTo>
                <a:lnTo>
                  <a:pt x="0" y="18044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468406" y="2791463"/>
            <a:ext cx="2109853" cy="1890956"/>
          </a:xfrm>
          <a:custGeom>
            <a:avLst/>
            <a:gdLst/>
            <a:ahLst/>
            <a:cxnLst/>
            <a:rect l="l" t="t" r="r" b="b"/>
            <a:pathLst>
              <a:path w="2109853" h="1890956">
                <a:moveTo>
                  <a:pt x="0" y="0"/>
                </a:moveTo>
                <a:lnTo>
                  <a:pt x="2109853" y="0"/>
                </a:lnTo>
                <a:lnTo>
                  <a:pt x="2109853" y="1890956"/>
                </a:lnTo>
                <a:lnTo>
                  <a:pt x="0" y="18909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639889" y="5441267"/>
            <a:ext cx="2171071" cy="1945823"/>
          </a:xfrm>
          <a:custGeom>
            <a:avLst/>
            <a:gdLst/>
            <a:ahLst/>
            <a:cxnLst/>
            <a:rect l="l" t="t" r="r" b="b"/>
            <a:pathLst>
              <a:path w="2171071" h="1945823">
                <a:moveTo>
                  <a:pt x="0" y="0"/>
                </a:moveTo>
                <a:lnTo>
                  <a:pt x="2171071" y="0"/>
                </a:lnTo>
                <a:lnTo>
                  <a:pt x="2171071" y="1945822"/>
                </a:lnTo>
                <a:lnTo>
                  <a:pt x="0" y="19458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536569" y="8145937"/>
            <a:ext cx="3274391" cy="1350686"/>
          </a:xfrm>
          <a:custGeom>
            <a:avLst/>
            <a:gdLst/>
            <a:ahLst/>
            <a:cxnLst/>
            <a:rect l="l" t="t" r="r" b="b"/>
            <a:pathLst>
              <a:path w="3274391" h="1350686">
                <a:moveTo>
                  <a:pt x="0" y="0"/>
                </a:moveTo>
                <a:lnTo>
                  <a:pt x="3274391" y="0"/>
                </a:lnTo>
                <a:lnTo>
                  <a:pt x="3274391" y="1350687"/>
                </a:lnTo>
                <a:lnTo>
                  <a:pt x="0" y="13506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492332" y="8145937"/>
            <a:ext cx="2083030" cy="2088250"/>
          </a:xfrm>
          <a:custGeom>
            <a:avLst/>
            <a:gdLst/>
            <a:ahLst/>
            <a:cxnLst/>
            <a:rect l="l" t="t" r="r" b="b"/>
            <a:pathLst>
              <a:path w="2083030" h="2088250">
                <a:moveTo>
                  <a:pt x="0" y="0"/>
                </a:moveTo>
                <a:lnTo>
                  <a:pt x="2083030" y="0"/>
                </a:lnTo>
                <a:lnTo>
                  <a:pt x="2083030" y="2088251"/>
                </a:lnTo>
                <a:lnTo>
                  <a:pt x="0" y="2088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31199" y="1075406"/>
            <a:ext cx="6410206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9D755E"/>
                </a:solidFill>
                <a:latin typeface="Sukar Bold"/>
                <a:ea typeface="Sukar Bold"/>
                <a:cs typeface="Sukar Bold"/>
                <a:sym typeface="Sukar Bold"/>
              </a:rPr>
              <a:t>Actionable Insights for Influencers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200" y="447170"/>
            <a:ext cx="10579579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  <a:spcBef>
                <a:spcPct val="0"/>
              </a:spcBef>
            </a:pPr>
            <a:r>
              <a:rPr lang="en-US" sz="4200" b="1">
                <a:solidFill>
                  <a:srgbClr val="96A26A"/>
                </a:solidFill>
                <a:latin typeface="Sukar Bold"/>
                <a:ea typeface="Sukar Bold"/>
                <a:cs typeface="Sukar Bold"/>
                <a:sym typeface="Sukar Bold"/>
              </a:rPr>
              <a:t>RECOMMENDATIONS FOR INFLUENCERS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876</Words>
  <Application>Microsoft Office PowerPoint</Application>
  <PresentationFormat>Custom</PresentationFormat>
  <Paragraphs>147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Sukar Bold</vt:lpstr>
      <vt:lpstr>Sukar</vt:lpstr>
      <vt:lpstr>TAN Nimbus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</dc:title>
  <cp:lastModifiedBy>Aarthi Garige</cp:lastModifiedBy>
  <cp:revision>2</cp:revision>
  <dcterms:created xsi:type="dcterms:W3CDTF">2006-08-16T00:00:00Z</dcterms:created>
  <dcterms:modified xsi:type="dcterms:W3CDTF">2024-12-10T00:38:21Z</dcterms:modified>
  <dc:identifier>DAGYqEBCE1A</dc:identifier>
</cp:coreProperties>
</file>